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4.xml" ContentType="application/vnd.ms-office.activeX+xml"/>
  <Override PartName="/ppt/notesSlides/notesSlide9.xml" ContentType="application/vnd.openxmlformats-officedocument.presentationml.notesSlide+xml"/>
  <Override PartName="/ppt/activeX/activeX5.xml" ContentType="application/vnd.ms-office.activeX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303" r:id="rId3"/>
    <p:sldId id="304" r:id="rId4"/>
    <p:sldId id="305" r:id="rId5"/>
    <p:sldId id="276" r:id="rId6"/>
    <p:sldId id="336" r:id="rId7"/>
    <p:sldId id="302" r:id="rId8"/>
    <p:sldId id="337" r:id="rId9"/>
    <p:sldId id="306" r:id="rId10"/>
    <p:sldId id="338" r:id="rId11"/>
    <p:sldId id="307" r:id="rId12"/>
    <p:sldId id="309" r:id="rId13"/>
    <p:sldId id="308" r:id="rId14"/>
    <p:sldId id="310" r:id="rId15"/>
    <p:sldId id="312" r:id="rId16"/>
    <p:sldId id="311" r:id="rId17"/>
    <p:sldId id="279" r:id="rId18"/>
    <p:sldId id="313" r:id="rId19"/>
    <p:sldId id="317" r:id="rId20"/>
    <p:sldId id="314" r:id="rId21"/>
    <p:sldId id="294" r:id="rId22"/>
    <p:sldId id="319" r:id="rId23"/>
    <p:sldId id="320" r:id="rId24"/>
    <p:sldId id="321" r:id="rId25"/>
    <p:sldId id="322" r:id="rId26"/>
    <p:sldId id="323" r:id="rId27"/>
    <p:sldId id="324" r:id="rId28"/>
    <p:sldId id="315" r:id="rId29"/>
    <p:sldId id="316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3" autoAdjust="0"/>
  </p:normalViewPr>
  <p:slideViewPr>
    <p:cSldViewPr>
      <p:cViewPr varScale="1">
        <p:scale>
          <a:sx n="70" d="100"/>
          <a:sy n="70" d="100"/>
        </p:scale>
        <p:origin x="4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F3D5C-6543-4F6A-A9AA-CA66AED1D5A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F83D4-8E20-4959-8C28-F70B35ADD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DE761-8767-4C4D-BAE6-CBFA39C35C5F}" type="slidenum">
              <a:rPr lang="en-GB"/>
              <a:pPr/>
              <a:t>31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4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610A9-AF91-4FEC-9FE9-BEC2F60C3E5E}" type="slidenum">
              <a:rPr lang="en-GB"/>
              <a:pPr/>
              <a:t>40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3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852D1-188E-4396-925A-52FEEB85CF51}" type="slidenum">
              <a:rPr lang="en-GB"/>
              <a:pPr/>
              <a:t>32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b="1"/>
              <a:t>Photo credit:</a:t>
            </a:r>
            <a:r>
              <a:rPr lang="en-GB"/>
              <a:t> RTimages / shutterstock.com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r>
              <a:rPr lang="en-GB"/>
              <a:t>At the end of the animation, there is a dot-and-cross diagram showing the bonding between carbon atoms in diamond. Students could be reminded that this is a 2D interpretation only, and that the position of the atoms to each other does not reflect their actual position in the 3D structure. </a:t>
            </a:r>
          </a:p>
        </p:txBody>
      </p:sp>
    </p:spTree>
    <p:extLst>
      <p:ext uri="{BB962C8B-B14F-4D97-AF65-F5344CB8AC3E}">
        <p14:creationId xmlns:p14="http://schemas.microsoft.com/office/powerpoint/2010/main" val="294230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9B150-5507-4EFF-99BF-0B5EB61949C6}" type="slidenum">
              <a:rPr lang="en-GB"/>
              <a:pPr/>
              <a:t>33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2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EEB61-7E19-431F-B7EA-5CCD271D2EC6}" type="slidenum">
              <a:rPr lang="en-GB"/>
              <a:pPr/>
              <a:t>34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b="1"/>
              <a:t>Photo credit:</a:t>
            </a:r>
            <a:r>
              <a:rPr lang="en-GB"/>
              <a:t> Armin Rose / 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383103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F31F1-6764-4EF7-A5AE-03BB048D58F5}" type="slidenum">
              <a:rPr lang="en-GB"/>
              <a:pPr/>
              <a:t>35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5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F61B2-0E1D-474F-8EC4-D9520CC6FC46}" type="slidenum">
              <a:rPr lang="en-GB"/>
              <a:pPr/>
              <a:t>36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7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312B9-030B-4832-BF68-D91B1F9219F3}" type="slidenum">
              <a:rPr lang="en-GB"/>
              <a:pPr/>
              <a:t>37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70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B81E2-A390-4C12-93E7-C4D32D77A855}" type="slidenum">
              <a:rPr lang="en-GB"/>
              <a:pPr/>
              <a:t>38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5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B1BA0-B327-499F-89DD-D9FB46F4579A}" type="slidenum">
              <a:rPr lang="en-GB"/>
              <a:pPr/>
              <a:t>39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AP Chemistry </a:t>
            </a:r>
          </a:p>
          <a:p>
            <a:r>
              <a:rPr lang="en-GB"/>
              <a:t>Covalent Structures</a:t>
            </a:r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228600" indent="-2286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4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80" name="Picture 32" descr="Covalent Structu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7667" name="Text Box 1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fld id="{277FB390-4121-40BC-9D08-41EA6965245C}" type="slidenum">
              <a:rPr lang="en-GB" sz="1000">
                <a:solidFill>
                  <a:srgbClr val="5B0091"/>
                </a:solidFill>
                <a:cs typeface="Arial" charset="0"/>
              </a:rPr>
              <a:pPr algn="ctr"/>
              <a:t>‹#›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  <p:sp>
        <p:nvSpPr>
          <p:cNvPr id="667668" name="Text Box 20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2010</a:t>
            </a:r>
          </a:p>
        </p:txBody>
      </p:sp>
      <p:pic>
        <p:nvPicPr>
          <p:cNvPr id="667669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2250" y="53975"/>
            <a:ext cx="846455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ED9374E-871E-4E2C-B03B-CD63C707E5B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2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3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8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Bonding</a:t>
            </a:r>
            <a:endParaRPr lang="en-US" b="1" dirty="0"/>
          </a:p>
        </p:txBody>
      </p:sp>
      <p:sp>
        <p:nvSpPr>
          <p:cNvPr id="28674" name="AutoShape 2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2" name="Picture 10" descr="radioactivity_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0"/>
            <a:ext cx="2076450" cy="2076451"/>
          </a:xfrm>
          <a:prstGeom prst="rect">
            <a:avLst/>
          </a:prstGeom>
          <a:noFill/>
        </p:spPr>
      </p:pic>
      <p:pic>
        <p:nvPicPr>
          <p:cNvPr id="24578" name="Picture 2" descr="http://t3.gstatic.com/images?q=tbn:ANd9GcQhYMsrqqQsO4Ej7bVxDFyje0K5IpKa4wn20h7wTWm3rUxm4Z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962400"/>
            <a:ext cx="2114550" cy="216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Draw the electron dot structure for sodium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Draw the electron dot structure for chlorine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4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Lewis Dots (ionic)</a:t>
            </a:r>
            <a:br>
              <a:rPr lang="en-US" dirty="0" smtClean="0"/>
            </a:br>
            <a:r>
              <a:rPr lang="en-US" dirty="0" smtClean="0"/>
              <a:t>Form “ionic compounds”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sodiumchlor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590800"/>
            <a:ext cx="3537482" cy="2895600"/>
          </a:xfrm>
          <a:prstGeom prst="rect">
            <a:avLst/>
          </a:prstGeom>
        </p:spPr>
      </p:pic>
      <p:sp>
        <p:nvSpPr>
          <p:cNvPr id="25604" name="AutoShape 4" descr="data:image/jpeg;base64,/9j/4AAQSkZJRgABAQAAAQABAAD/2wCEAAkGBhISERQUERIVFRUVFBgVFxgSFxcVGBQVFhcWFxYXFhQXHCYeFxolGxUUHy8gJScpLSwsFx8xNTAqNSYrLCkBCQoKDQwNFA8PDSkYFBgpKSkpKSkpKSkpKSkpKSkpKSkpKSkpKSkpKSkpKSkpKSkpKSkpKSkpKSkpKSkpKSkpKf/AABEIAOEA4QMBIgACEQEDEQH/xAAcAAEAAgMBAQEAAAAAAAAAAAAABQYDBAcBAgj/xABMEAABAwIEAQYHDQUHAwUAAAABAAIDBBEFEiExQQYHE1FhcSIygZGhsdEIFCM0NUJScnN0srPBFTNi4fAWJCVDVJKTNlOiFyaDhNL/xAAVAQEBAAAAAAAAAAAAAAAAAAAAAf/EABQRAQAAAAAAAAAAAAAAAAAAAAD/2gAMAwEAAhEDEQA/AO4oiICIiAiIgIiICIiAiIgIiICIiAiLHNUNYLucB3oMiKOkxpvzWuPo9eqwux61vAAvoLu3PUNNUEuii2431sPkIPrstqHEo3aXsep2nr3QbSIiAiIgIiICIiAiIgIiICItCuxRrDZvhO9A7z+iDfXw6QDcjylV2ete/wAZx7hoPQoXlDiUlPD0kNM6odna3JHvY7u2O36oL614Oxv3L6VSZw4HzEHquFuU+JyN45h1O9u6CwotajrmyDTcbg7j+utbKAiIgIiiMTrbksadPnHr/h9qD6rMW4R+V3/56+9RpNzckk9Z1PnUVyframRshqqcQObI5rAHZs8Y2d/XoW3LV8G+c7eTrVRsqLxbAIKiWCWUuzU7y+PK/KLm3jDiLgLI9xO5J/rqUZX4jJHPBGymdIyUuD5G2yw2+lp5VFWMFCFGgdWnd/JZo6kjfUenz8VRKUtc+PbVvUf0PBTdPUteLtPtB6iqpVSvMT3QBrpMjsgcbAvt4IceAuvOT1XUiGN9QxrJ8vwjGG7dzpe51tbibFBcUWOCYPaHDYrIoCIiAiIgIiICIvHHRBoYrX5Blb4x4/RHX39Sp8WOZqx9L0MoyRiTpSPg3Xt4IPXrv1gqXmmL3Fx4n0cPQo7F68xtAafCdt/COJ7+CD2sxVkenjO6hw7zw7lHPx6TgGjyE+klRq1MVpZJIi2GXonkizwL2sdR5UE/Hjzx4zWkdlwf1Ck6bEGPaS25IFy3523AcVV2AgC5ubC52ubam3BZI5S0hzTYjb+upBOcmMfNTEJ2xSQnM5uWUWd4JtftBV2o6oSNBHcR1HiqrSVXSMDuvQ9hG4UnhFRlktwdp5Rt+oQTyIiDWr6nIwkb7DvKgLKQxqS72t6hfynT9Co2aTK0nzd/BVGvUS3OUbce09XcobBca98dL8FJF0Uhj+FFs9vnN7NPUpIBR2KVZ8QHhr+g/VRX3PigGjRm7dh/NaxxWT+HzfzWmtKuo5XvidHMY2sdd7QL9I3q9Y8qCdjxc/OaD9XQ+YrNX17mwPkgZ0z2tJawGxc7qUSstNUFjrjyjrCCYwyqeY43vj6N7mAvjJvlJ3bfrClmuBAI2KjmuuARsRcLZo37jyj9UEvhFRldlOztR9b+Y9SmlWA+1iNwb+ZWZrri6D1ERAREQEREBa2IvtE8/wAJ9Oi2VrYiy8Tx/CfRqgqL8WhbM2nMjRM5udsfzi0X19B8yiMZkvM7sAHoufWpp+HxGVsxjYZWtLWvIGYNO4B6tVC4zHaZ38QB9Fj6kGioLlFysbSuawML3kZiL5Q1t7C511NlOqC5Rck2VTmvzljwMtwMwLdxccCOtBIYNizKmISMBGpBB3a4bi/Hdbq0sGwltNEI2EmxLiTu5x3PZst1BKYNVtjZKXuDWNGdxOzQAcxPmUvheIxytjmheHscQWubsbGx38oUVglMHNkztDmuAYQRcEWOYEcRqApfD6JkYZHExrGAhrWsFgBe+g86C3oiIKrymxeGnL5aiQRsBY3M6+5Gg0161hqngtbY3BIII4i1x+i2uUGHxyueyaNsjDldleMwuBobHtC1atug7D+lh+iqIylxSGSSSNkjXPiIEjRuwnr9KiZH3cT1kn0qZgoImPe9kbWvkIL3NFi8jYuPFQ0rLOI6iQor4VYxbl0yGYxiIvDDZ7g4DXiGi2tu1WdVjFuQrJpjIJCzObuaGh2vEtPC/lQWOmqGyMa9pu17Q4dx2WRY6enbGxrGizWNDR3ALIgkocQZFTuklcGsjvmceAv2d4UhhtUyQRyRuDmPF2kbFpFwfQtKjpGvhLZGhzX3u1wuHA8CD3LfooQ0sa0BrWiwDRYAAWAA4boPtmMwGodTCRpmazOWa3DTbXa3Eab6q20Drxs+qPUqwKGISGURs6Qtyl4aM5aPml29laKFto2D+EepUZ0RFAREQEREBeOFwvUQVaaEscWngbeTh6FH4rQmRt2+M3btHEd/UrRitDmGZo8IDbrHtVRfg7jWNqffEgaIjH0P+WSfnEX38l7jdBBLUxWaZsRNPGJJLizXGwIvqdwrfWYWyTXxXdY4944qOfyfk+a5p849Figi2E2FxY2FxvY21F+KyQxFzg1ouTt7T1BSUXJ93zntA/huT6bBSAw1ojexhLC9pbnHjgkWzA9Y3QZqSmEbA0cN+08SpLCYM0l+DdfKdB+qheT2EPhhjgMr53tuM8njOuSddToL21KuNFSCNttzuT1lBsIiIIjGovCa7rGU+sfqoyaO7SP6vwVjrKbOwt8o7CNlXu/caEdRG6qI4FR2KUh8cD63k4+1S9TFY5hsd+w9fcojDMJdFLO908kgmeHBj9oh1N89uGgUVGrTrpp2viEUbXsc60pJsWN6xr3+ZWOfC2uN2nKfR5uC1f2S/gWnz+xBpLLTUxe6w24nqHtW5FhH0neRvtKzV+Hl8D4onmFzmkNe3dp6+u/tQbbWgaDYaLZo2bnyD9Vo4ZRvbHHG6QyOa0B0jt3EbuPaVLMaALBUfTY8xDfpEDz7+hWZoUTg9Pcl52Gje/if0UuoCIiAiIgIiICIiAo+uwoP1b4LvQe/q71IIgrM1I9njNPeNR5woblBg5qohG2eSEh7X5ojqcvzTrt7Bur+vh0DTu0HvAQVYHtv61tU+HSP4WHW7TzDcqwNiA2AHcLL6Qa1HQNjGmpO5O59g7FsoiAiIgKMxKguc7Rc/OA4gcR2qTXiCiYDh9REJffFT74zylzLty9Gw7M/lstuWk+j5j+h4KwVuFh13MsHcRwd7D2qKljLTZwLT28e47FVEY4W3Fu/27KNrsJMlRBMJ5GCHNeNhGSTN9LX2+RWRRGI45FDUU9O6N7nVGbK5rAWNy/TP9WGpUVkB/rdZo6Zx30Hbv5luNA4CyXVGtV07+ie2FwY8scGOcM2V5GjiONivrk3h1QYo2VEgklaPhZWiwJuTpoLm1he3apOlwtztXeC3/yPk4KZihDRZosAgRxhoAAsBoF9oigIiICIiAiIgIiICIiAo7F8fhpuj6Zxb0j8jLNLru000Gm6261zxG8xgF4aS0HYut4IPlsuT8sK/EX+9vfdOyMiUGPKQcz9ND4R02QddXqrfJuuxF8jhWQMiYGXaWEEl99tHHSysiAiIgIiICIiAvl7ARYgEdq+kQaUmExnYEfVNvRssZwRv03ej2LNi2KMp4XzS3yMGZ2UXNrgaDyqsf8AqxQdcv8As/mgsTcFZxLj5bepbUFIxnitA7ePnUXye5W09bn6AuPR5c2ZuXxr2t17FTSAiIgIiICIiAiIgIiICIvCgxGrZnyZ25yLhtxmI68u9lmVFqKkU9ZL726KpllfI4xlt54JGwEg9IP8o5GtsbWz6E7LVPKScR3hqHzA08ck7zG0mle6WNry1oaLEMdKejNy3owTxuF+FUy5bmbmBAIuLgkXAI6yNVF8ouTLKzoc73M6GTpBlAOY6aG/DRVKkqP704xSGdrq6naJHsa4ub70k1a/KBoQBnHddeHlhUOgZ0cpMrcPlfLZlyypY+FozDLYOF3+D6LWQdHXmcXtcXte3G3XZUmoq6qKWb+8yvbBUUzWtcxlnsqCwSB5awXAzGxFsttbrPymxKWKpkMfggU0OZ4jDnRsdVFsjwbEnKwl2XUDe26C4oqLT4nPJIyGOpkdC6qMTZw1he+P3q+R4D8uU5ZAAH27NSLqxck62SWlY6U5nh0jC4jKXdHK+MOIGgJDAdNNUEwiIgIi8KDDJXRtcGOkYHEXDS4BxHWGk3tovTVsDOkL25CAc1xlsdjm2sbhUzAJqdsT2Thgrs03SCRvwr5Lvs5jiLlpZbKWm2XRQszpmUEcTpHvjkw6GXK5gHRvZLTtAZlaCBlfsbnwb9aDqMkYcCHAEHcEXB8i1jQw3t0cdzrbK25A30t2hVMY5N04HTO6U1ckTqfIMrKZue0vi5h4AZJ0l7Euy24DQ/a1W2GnmzGWZ9BPMS6JpLHF1MLMAbcBrS52S/hFut+AX2BsTXOawMDgAXBuUEA3ykga8DbuKzveALkgDrOi5q/FHsmqZKed0zHCjY6d2UZYyZ85EgZl0OUZspy59dtJupq5jhpdI+OU9MwNc3LMDH74YBm8ANc4Nvchu4uguAXqosePTmQfDOMxnnZJT5RlhgYJckg8G4sGxOzkkOz24i23yWr6gywCaV8gnoW1Dg9rWhkoMYIZlaLAh58E32QW9ERAREQEREBERAREQfOQb8UDAvpEHyGpkC+kQeWQheog+Q1egL1EBERAREQfOQXuvcq9RB85V7Zeog+QwdSBi+kQfORe5V6iAiIgIiICIiAiIgLxzgASTYDUk7Adq9Whj3xWf7GT8DkHz/aOk/1UH/Kz2rPSYrDKSIpo5CBciN7XEDrIB2X5z5sOQkOJvmZK98YjjY4GMMucxIsczT1LsnInmxgwyWSWKWR5kYGESBlgA7NcZWhBckREBERBr12IRQtzzSMjbcDNI4NFzsLnS60P7YUH+sp/+aP2r45W8lYsQp+gmc9rc7X3jIBu29vGBFtepcn5weaWkoKF9RFJM57XxtAkLC2z3hp2YDsTxQdqocQimbnhkZI25GaNwcLjcXGl1sLnvMaP8LH3iX1hWiv5R9FXU1J0d/fDJn581snRBptlt4V83WLIJeWdrRdzg0dbiAPOVh/aUP8A3Y/97faqFz7D/DG/eYvU9UvkPzPRV9HHUuqXxl7njK1jCBkeW7nXgg7vFM1wu1wcOtpBHnC+1A8i+SjcOpRTskMgD3PzOAafDN7WClcQdIIpDCAZAxxjDti/KcgPZeyDYul1RubGuxWRs/7TY5tnN6MyMbG6+ucBrd2DwbHv1K1+S+IYy7FJ2VcZFIOkyksa1gAd8F0Txq8kb3vx2QdCWGsq2RRvkkcGsY0uc47Na0XJPkWYLWxGgZPFJFJfJIxzHWNjlcLGxG2hQV7/ANUcK/10X/l7FKYJyqpKwvFLOyXJbNkv4Oa9r3HGx8ypWPcz2GxUs8jGS5o4ZHtvK8jMxjnC446hQfuej4Vb9WD1yors6Ly6XRHqIiAiIgIiIC0cd+Kz/Yyfgct5aOO/FZ/sZPwOQcd9z1+/qvsYvxuV65Zc6UGHVDYJYZXkxtkzR5LAOc4bOIN/BKovuev39V9jF+Nyyc6OGtqMepYHkhssMcZI3GZ0wB8hsfIiuy0VayaNkkbg5j2hzXDYtcLgr5xKtEMMkpBIjjfIQNyGNLiBfjouU80PKR9NPJhVWcrmPd0V+DxcvjB6j47e89YXSuVXxGq+7TfluRGjyJ5aR4lC+WKN8YY/IRJlJJytdfwSdPCVjXL/AHP/AMQm+8H8uNTOMc8OGU7ywzOkcCQehaXAEaEZzZp8hKC7qic9XyTL9pD+a1b/ACZ5zaCueI4ZS2Q+KyVuQutvlOocewG60Oer5Jl+0h/Nag0eZul6XBnR5nMzyztzRnK5t7C7XcCOBUdivIMNxShhFXXOEkVQTI6YmSPIGWDH5fBBvqONlMcxvyWPvEvrC6Eg5Rzr4KKXBxGJZpf72x2aof0j9Q/TNbYW2U/zMfJEP15vzXrS59vkxv3mL1PWDm+x9lFyebUSBzmxul0Zu4unLWgX0GrhqUV0xRfKDlLT0UfSVMgY3Yblzz1MaNXHuWlyR5YxV9KahrXRta5zXtfa7SwAnUaEWIN1yjAqN3KHFJJpy73rCLhoNrRk/BxDqLrFziNd+yxE/Nz6GRxFHh8swHEk38rI2ut51s4PzyvfURQVGHyxOlkbG0gndxsPBka241ubHa66RQ0EcLBHDG2NjRYNYA0DyBZXxg2uAbG4uL2PWO1BQudrlpU4dFA6mLAZHvDukbn0a0EW1FtSrphFS6SCF7rZnxMcbaC7mgm3lK5d7oX9xSfaS/garZinLGPDcNpppGOkzRwxtaywJcYwdSdAAGlBOcrPiNX92m/KeuWe558as+rB65V0Cox1lZhE1RGCGy0kxAduLRvBBt1EFc/9zz41b9WD1yoq8VfNXQSSPke2bM9znutUTAZnG5sA6wFzsFI8neRNLQue+nEgL2hruklkk0BvoHuNlPoiAREQEREBERAWjjvxWf7GT8DlvLRx34rP9jJ+ByDjvuev39V9jF+Ny3eXx/8AcuH91P8AmyrS9z1+/qvsYvxuW5y//wCpcP8A/r/myora56OSjmlmJU12yRFolLdwGkdHL3tNgewjqVjw3la3EMGnmFhIKaZkrR82QROvYfROjh2FXKpp2vY5j2hzXNLXA6gtIsQR1WXBugfguIVFK8n3rVwvY1x2yPa4ROP8THHI7sN0Rbvc/wDxCb7wfy41aaikwmgzPkbSwGRznkyZM7y43JGa7iLnYaBUDmpxc0uB107Rd0T3uAO2YRR5b9l7L45ruRUOJNlrsQLqh7pnMDXuNrtDSXOsRfV1g3YAbdRUJzpYphzpYKjDJGCZriZOha5gu3K6N/igZrgi4306l0HnYqekwPpD8807/wDc9h/VVXnwwOjpYKZtNBFE9z3k9GxrS5jWcbakZnNVj5yv+nmfVpfXGg2OY35LH28vrC6Eue8xvyWPvEvrC6EiOdc+3yY37zF6nrHzcVFPHyfa6rydADN0nSDM0tMzhYtsb3JAA7QsnPt8mN+8xep6+ObXBIqvAGQTgmOR0oOU2ItM5wIPAggHyIqSqa+kfglU7DcghFNOGiNuTK7I7MC0gEO1ub96r/ufmN961RG/TtB7hGLesq74LyMpqWkfSQh3RyB+cvOZzjI3K4k6cLDQDZck5uMb/Y+IT0dYcjHkMLjo1r236OQn6D2u37R2ojvSL5a4EAg3B1FuI7F9IORe6G/c0n2kv4Gq34jWUMeFwHEQwwmKEWkaX3f0bS3K0Aku0J02sVUPdDfuaT7SX8DVc6nknBiGHU8NQHWEcL2lhyua4RgXBsRsSLEIM2IVED8JmdS5OhNHL0fRizcvRPAAbYW4iy537nnxq36sHrlXRcRweKlwqeCEERx0kzWgm5/dvJJPEkknyrnXuefGrfqweuVFdoRERBERAREQEREBaOO/FZ/sZPwOW8tDHvis/wBjJ+ByDj3uev39V9jF+NyuPKjkFUVOL0tbG6IRQ9FmDi4POR73HKA0jZw4rlHNhy7hwySZ8rHyCSNjQIyy4yknXMR1rsnInnOgxOWSKKKRhjYHkyFhBBdlsMriUVclVOcXkSMSpcjS1s0ZzRPdewOzmuI1yuHpAPBWtERQ+QXN8+loaikrCx4ne6/REkZHMaw6uAsdCfMqzhvN/jeGyPbh9RC+F5v8IQOwOdG5ps61hdp1XYkQcfx7mgrquIyz1bJaxzgCXEtijiAddjA1u+Yg7AadpJmedKldHgIjfbOwUzHZbkZmuYDYnhcK08teVrMOpvfD43SDO1mVpDTd19bu04LkXLrnghxCjfTtp3xlzmOzOewgZHh2w14Iq88xvyWPt5fWF0Jc95jD/hY+8S+sLoSI51z7fJjfvMXqet3mY+SIfrzfmvWjz7n/AAxv3mL1PVX5v+dmjoaGOnmZMXtdISWNaW+E9zhYlw4EIrtyq3LXm9psSaDJdkrRZsrLZgPouB0e2/A+QhSPJTlRFiFOJ4Wvawuc20gAN2mx0BK38QfIIpDEA6QMcWA7OeGnKD2E2RHJqbmxxql8CjxFojGwL5GAf/GWuaPIpHCeb/GDUQy1mJ3bFI2TIwveHZTexb4DbHUbHdS/NjimKTNn/acbm2c3oy+MROJN84DQBdo8Gx9JWvyYxfGH4rPHVRFtIOkykxhrWgO+CMcv+YSN9+OyDb5zeQcuJxwtilZGY3PcekDjfM0AWy9ytuF0hihijJBLI2MJGxLWhpI8y2QtLHcRNPTTTBucxRPkDb2zFrSbXANr26kGDlX8Rq/u035T1yz3PPjVn1YPXKsGJ89000EsRoMokjfHfpHm2dpbe3R62utn3PsRa6suCPBh3BF9ZUV2ZEREEREBERAREQF45oIIIuDoQdiO1eogjv7OUn+lg/4mexZ6TCoYiTFDHGSLExsa0kdRLRstpEBERAREQY5qdrxZ7WuHU4AjzFYP2RB/2Yv9jfYttEGOGnawWY0NG9mgAeYLIiINavw2KduSeJkjbg5ZGhwuNjY6X1Ud/YvD/wDRU3/DH7FNIg16DDooGZIY2RsuTljaGi53NhotiyIgWXll6iAiIg8svb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ISERQUERIVFRUVFBgVFxgSFxcVGBQVFhcWFxYXFhQXHCYeFxolGxUUHy8gJScpLSwsFx8xNTAqNSYrLCkBCQoKDQwNFA8PDSkYFBgpKSkpKSkpKSkpKSkpKSkpKSkpKSkpKSkpKSkpKSkpKSkpKSkpKSkpKSkpKSkpKSkpKf/AABEIAOEA4QMBIgACEQEDEQH/xAAcAAEAAgMBAQEAAAAAAAAAAAAABQYDBAcBAgj/xABMEAABAwIEAQYHDQUHAwUAAAABAAIDBBEFEiExQQYHE1FhcSIygZGhsdEIFCM0NUJScnN0srPBFTNi4fAWJCVDVJKTNlOiFyaDhNL/xAAVAQEBAAAAAAAAAAAAAAAAAAAAAf/EABQRAQAAAAAAAAAAAAAAAAAAAAD/2gAMAwEAAhEDEQA/AO4oiICIiAiIgIiICIiAiIgIiICIiAiLHNUNYLucB3oMiKOkxpvzWuPo9eqwux61vAAvoLu3PUNNUEuii2431sPkIPrstqHEo3aXsep2nr3QbSIiAiIgIiICIiAiIgIiICItCuxRrDZvhO9A7z+iDfXw6QDcjylV2ete/wAZx7hoPQoXlDiUlPD0kNM6odna3JHvY7u2O36oL614Oxv3L6VSZw4HzEHquFuU+JyN45h1O9u6CwotajrmyDTcbg7j+utbKAiIgIiiMTrbksadPnHr/h9qD6rMW4R+V3/56+9RpNzckk9Z1PnUVyframRshqqcQObI5rAHZs8Y2d/XoW3LV8G+c7eTrVRsqLxbAIKiWCWUuzU7y+PK/KLm3jDiLgLI9xO5J/rqUZX4jJHPBGymdIyUuD5G2yw2+lp5VFWMFCFGgdWnd/JZo6kjfUenz8VRKUtc+PbVvUf0PBTdPUteLtPtB6iqpVSvMT3QBrpMjsgcbAvt4IceAuvOT1XUiGN9QxrJ8vwjGG7dzpe51tbibFBcUWOCYPaHDYrIoCIiAiIgIiICIvHHRBoYrX5Blb4x4/RHX39Sp8WOZqx9L0MoyRiTpSPg3Xt4IPXrv1gqXmmL3Fx4n0cPQo7F68xtAafCdt/COJ7+CD2sxVkenjO6hw7zw7lHPx6TgGjyE+klRq1MVpZJIi2GXonkizwL2sdR5UE/Hjzx4zWkdlwf1Ck6bEGPaS25IFy3523AcVV2AgC5ubC52ubam3BZI5S0hzTYjb+upBOcmMfNTEJ2xSQnM5uWUWd4JtftBV2o6oSNBHcR1HiqrSVXSMDuvQ9hG4UnhFRlktwdp5Rt+oQTyIiDWr6nIwkb7DvKgLKQxqS72t6hfynT9Co2aTK0nzd/BVGvUS3OUbce09XcobBca98dL8FJF0Uhj+FFs9vnN7NPUpIBR2KVZ8QHhr+g/VRX3PigGjRm7dh/NaxxWT+HzfzWmtKuo5XvidHMY2sdd7QL9I3q9Y8qCdjxc/OaD9XQ+YrNX17mwPkgZ0z2tJawGxc7qUSstNUFjrjyjrCCYwyqeY43vj6N7mAvjJvlJ3bfrClmuBAI2KjmuuARsRcLZo37jyj9UEvhFRldlOztR9b+Y9SmlWA+1iNwb+ZWZrri6D1ERAREQEREBa2IvtE8/wAJ9Oi2VrYiy8Tx/CfRqgqL8WhbM2nMjRM5udsfzi0X19B8yiMZkvM7sAHoufWpp+HxGVsxjYZWtLWvIGYNO4B6tVC4zHaZ38QB9Fj6kGioLlFysbSuawML3kZiL5Q1t7C511NlOqC5Rck2VTmvzljwMtwMwLdxccCOtBIYNizKmISMBGpBB3a4bi/Hdbq0sGwltNEI2EmxLiTu5x3PZst1BKYNVtjZKXuDWNGdxOzQAcxPmUvheIxytjmheHscQWubsbGx38oUVglMHNkztDmuAYQRcEWOYEcRqApfD6JkYZHExrGAhrWsFgBe+g86C3oiIKrymxeGnL5aiQRsBY3M6+5Gg0161hqngtbY3BIII4i1x+i2uUGHxyueyaNsjDldleMwuBobHtC1atug7D+lh+iqIylxSGSSSNkjXPiIEjRuwnr9KiZH3cT1kn0qZgoImPe9kbWvkIL3NFi8jYuPFQ0rLOI6iQor4VYxbl0yGYxiIvDDZ7g4DXiGi2tu1WdVjFuQrJpjIJCzObuaGh2vEtPC/lQWOmqGyMa9pu17Q4dx2WRY6enbGxrGizWNDR3ALIgkocQZFTuklcGsjvmceAv2d4UhhtUyQRyRuDmPF2kbFpFwfQtKjpGvhLZGhzX3u1wuHA8CD3LfooQ0sa0BrWiwDRYAAWAA4boPtmMwGodTCRpmazOWa3DTbXa3Eab6q20Drxs+qPUqwKGISGURs6Qtyl4aM5aPml29laKFto2D+EepUZ0RFAREQEREBeOFwvUQVaaEscWngbeTh6FH4rQmRt2+M3btHEd/UrRitDmGZo8IDbrHtVRfg7jWNqffEgaIjH0P+WSfnEX38l7jdBBLUxWaZsRNPGJJLizXGwIvqdwrfWYWyTXxXdY4944qOfyfk+a5p849Figi2E2FxY2FxvY21F+KyQxFzg1ouTt7T1BSUXJ93zntA/huT6bBSAw1ojexhLC9pbnHjgkWzA9Y3QZqSmEbA0cN+08SpLCYM0l+DdfKdB+qheT2EPhhjgMr53tuM8njOuSddToL21KuNFSCNttzuT1lBsIiIIjGovCa7rGU+sfqoyaO7SP6vwVjrKbOwt8o7CNlXu/caEdRG6qI4FR2KUh8cD63k4+1S9TFY5hsd+w9fcojDMJdFLO908kgmeHBj9oh1N89uGgUVGrTrpp2viEUbXsc60pJsWN6xr3+ZWOfC2uN2nKfR5uC1f2S/gWnz+xBpLLTUxe6w24nqHtW5FhH0neRvtKzV+Hl8D4onmFzmkNe3dp6+u/tQbbWgaDYaLZo2bnyD9Vo4ZRvbHHG6QyOa0B0jt3EbuPaVLMaALBUfTY8xDfpEDz7+hWZoUTg9Pcl52Gje/if0UuoCIiAiIgIiICIiAo+uwoP1b4LvQe/q71IIgrM1I9njNPeNR5woblBg5qohG2eSEh7X5ojqcvzTrt7Bur+vh0DTu0HvAQVYHtv61tU+HSP4WHW7TzDcqwNiA2AHcLL6Qa1HQNjGmpO5O59g7FsoiAiIgKMxKguc7Rc/OA4gcR2qTXiCiYDh9REJffFT74zylzLty9Gw7M/lstuWk+j5j+h4KwVuFh13MsHcRwd7D2qKljLTZwLT28e47FVEY4W3Fu/27KNrsJMlRBMJ5GCHNeNhGSTN9LX2+RWRRGI45FDUU9O6N7nVGbK5rAWNy/TP9WGpUVkB/rdZo6Zx30Hbv5luNA4CyXVGtV07+ie2FwY8scGOcM2V5GjiONivrk3h1QYo2VEgklaPhZWiwJuTpoLm1he3apOlwtztXeC3/yPk4KZihDRZosAgRxhoAAsBoF9oigIiICIiAiIgIiICIiAo7F8fhpuj6Zxb0j8jLNLru000Gm6261zxG8xgF4aS0HYut4IPlsuT8sK/EX+9vfdOyMiUGPKQcz9ND4R02QddXqrfJuuxF8jhWQMiYGXaWEEl99tHHSysiAiIgIiICIiAvl7ARYgEdq+kQaUmExnYEfVNvRssZwRv03ej2LNi2KMp4XzS3yMGZ2UXNrgaDyqsf8AqxQdcv8As/mgsTcFZxLj5bepbUFIxnitA7ePnUXye5W09bn6AuPR5c2ZuXxr2t17FTSAiIgIiICIiAiIgIiICIvCgxGrZnyZ25yLhtxmI68u9lmVFqKkU9ZL726KpllfI4xlt54JGwEg9IP8o5GtsbWz6E7LVPKScR3hqHzA08ck7zG0mle6WNry1oaLEMdKejNy3owTxuF+FUy5bmbmBAIuLgkXAI6yNVF8ouTLKzoc73M6GTpBlAOY6aG/DRVKkqP704xSGdrq6naJHsa4ub70k1a/KBoQBnHddeHlhUOgZ0cpMrcPlfLZlyypY+FozDLYOF3+D6LWQdHXmcXtcXte3G3XZUmoq6qKWb+8yvbBUUzWtcxlnsqCwSB5awXAzGxFsttbrPymxKWKpkMfggU0OZ4jDnRsdVFsjwbEnKwl2XUDe26C4oqLT4nPJIyGOpkdC6qMTZw1he+P3q+R4D8uU5ZAAH27NSLqxck62SWlY6U5nh0jC4jKXdHK+MOIGgJDAdNNUEwiIgIi8KDDJXRtcGOkYHEXDS4BxHWGk3tovTVsDOkL25CAc1xlsdjm2sbhUzAJqdsT2Thgrs03SCRvwr5Lvs5jiLlpZbKWm2XRQszpmUEcTpHvjkw6GXK5gHRvZLTtAZlaCBlfsbnwb9aDqMkYcCHAEHcEXB8i1jQw3t0cdzrbK25A30t2hVMY5N04HTO6U1ckTqfIMrKZue0vi5h4AZJ0l7Euy24DQ/a1W2GnmzGWZ9BPMS6JpLHF1MLMAbcBrS52S/hFut+AX2BsTXOawMDgAXBuUEA3ykga8DbuKzveALkgDrOi5q/FHsmqZKed0zHCjY6d2UZYyZ85EgZl0OUZspy59dtJupq5jhpdI+OU9MwNc3LMDH74YBm8ANc4Nvchu4uguAXqosePTmQfDOMxnnZJT5RlhgYJckg8G4sGxOzkkOz24i23yWr6gywCaV8gnoW1Dg9rWhkoMYIZlaLAh58E32QW9ERAREQEREBERAREQfOQb8UDAvpEHyGpkC+kQeWQheog+Q1egL1EBERAREQfOQXuvcq9RB85V7Zeog+QwdSBi+kQfORe5V6iAiIgIiICIiAiIgLxzgASTYDUk7Adq9Whj3xWf7GT8DkHz/aOk/1UH/Kz2rPSYrDKSIpo5CBciN7XEDrIB2X5z5sOQkOJvmZK98YjjY4GMMucxIsczT1LsnInmxgwyWSWKWR5kYGESBlgA7NcZWhBckREBERBr12IRQtzzSMjbcDNI4NFzsLnS60P7YUH+sp/+aP2r45W8lYsQp+gmc9rc7X3jIBu29vGBFtepcn5weaWkoKF9RFJM57XxtAkLC2z3hp2YDsTxQdqocQimbnhkZI25GaNwcLjcXGl1sLnvMaP8LH3iX1hWiv5R9FXU1J0d/fDJn581snRBptlt4V83WLIJeWdrRdzg0dbiAPOVh/aUP8A3Y/97faqFz7D/DG/eYvU9UvkPzPRV9HHUuqXxl7njK1jCBkeW7nXgg7vFM1wu1wcOtpBHnC+1A8i+SjcOpRTskMgD3PzOAafDN7WClcQdIIpDCAZAxxjDti/KcgPZeyDYul1RubGuxWRs/7TY5tnN6MyMbG6+ucBrd2DwbHv1K1+S+IYy7FJ2VcZFIOkyksa1gAd8F0Txq8kb3vx2QdCWGsq2RRvkkcGsY0uc47Na0XJPkWYLWxGgZPFJFJfJIxzHWNjlcLGxG2hQV7/ANUcK/10X/l7FKYJyqpKwvFLOyXJbNkv4Oa9r3HGx8ypWPcz2GxUs8jGS5o4ZHtvK8jMxjnC446hQfuej4Vb9WD1yors6Ly6XRHqIiAiIgIiIC0cd+Kz/Yyfgct5aOO/FZ/sZPwOQcd9z1+/qvsYvxuV65Zc6UGHVDYJYZXkxtkzR5LAOc4bOIN/BKovuev39V9jF+Nyyc6OGtqMepYHkhssMcZI3GZ0wB8hsfIiuy0VayaNkkbg5j2hzXDYtcLgr5xKtEMMkpBIjjfIQNyGNLiBfjouU80PKR9NPJhVWcrmPd0V+DxcvjB6j47e89YXSuVXxGq+7TfluRGjyJ5aR4lC+WKN8YY/IRJlJJytdfwSdPCVjXL/AHP/AMQm+8H8uNTOMc8OGU7ywzOkcCQehaXAEaEZzZp8hKC7qic9XyTL9pD+a1b/ACZ5zaCueI4ZS2Q+KyVuQutvlOocewG60Oer5Jl+0h/Nag0eZul6XBnR5nMzyztzRnK5t7C7XcCOBUdivIMNxShhFXXOEkVQTI6YmSPIGWDH5fBBvqONlMcxvyWPvEvrC6Eg5Rzr4KKXBxGJZpf72x2aof0j9Q/TNbYW2U/zMfJEP15vzXrS59vkxv3mL1PWDm+x9lFyebUSBzmxul0Zu4unLWgX0GrhqUV0xRfKDlLT0UfSVMgY3Yblzz1MaNXHuWlyR5YxV9KahrXRta5zXtfa7SwAnUaEWIN1yjAqN3KHFJJpy73rCLhoNrRk/BxDqLrFziNd+yxE/Nz6GRxFHh8swHEk38rI2ut51s4PzyvfURQVGHyxOlkbG0gndxsPBka241ubHa66RQ0EcLBHDG2NjRYNYA0DyBZXxg2uAbG4uL2PWO1BQudrlpU4dFA6mLAZHvDukbn0a0EW1FtSrphFS6SCF7rZnxMcbaC7mgm3lK5d7oX9xSfaS/garZinLGPDcNpppGOkzRwxtaywJcYwdSdAAGlBOcrPiNX92m/KeuWe558as+rB65V0Cox1lZhE1RGCGy0kxAduLRvBBt1EFc/9zz41b9WD1yoq8VfNXQSSPke2bM9znutUTAZnG5sA6wFzsFI8neRNLQue+nEgL2hruklkk0BvoHuNlPoiAREQEREBERAWjjvxWf7GT8DlvLRx34rP9jJ+ByDjvuev39V9jF+Ny3eXx/8AcuH91P8AmyrS9z1+/qvsYvxuW5y//wCpcP8A/r/myora56OSjmlmJU12yRFolLdwGkdHL3tNgewjqVjw3la3EMGnmFhIKaZkrR82QROvYfROjh2FXKpp2vY5j2hzXNLXA6gtIsQR1WXBugfguIVFK8n3rVwvY1x2yPa4ROP8THHI7sN0Rbvc/wDxCb7wfy41aaikwmgzPkbSwGRznkyZM7y43JGa7iLnYaBUDmpxc0uB107Rd0T3uAO2YRR5b9l7L45ruRUOJNlrsQLqh7pnMDXuNrtDSXOsRfV1g3YAbdRUJzpYphzpYKjDJGCZriZOha5gu3K6N/igZrgi4306l0HnYqekwPpD8807/wDc9h/VVXnwwOjpYKZtNBFE9z3k9GxrS5jWcbakZnNVj5yv+nmfVpfXGg2OY35LH28vrC6Eue8xvyWPvEvrC6EiOdc+3yY37zF6nrHzcVFPHyfa6rydADN0nSDM0tMzhYtsb3JAA7QsnPt8mN+8xep6+ObXBIqvAGQTgmOR0oOU2ItM5wIPAggHyIqSqa+kfglU7DcghFNOGiNuTK7I7MC0gEO1ub96r/ufmN961RG/TtB7hGLesq74LyMpqWkfSQh3RyB+cvOZzjI3K4k6cLDQDZck5uMb/Y+IT0dYcjHkMLjo1r236OQn6D2u37R2ojvSL5a4EAg3B1FuI7F9IORe6G/c0n2kv4Gq34jWUMeFwHEQwwmKEWkaX3f0bS3K0Aku0J02sVUPdDfuaT7SX8DVc6nknBiGHU8NQHWEcL2lhyua4RgXBsRsSLEIM2IVED8JmdS5OhNHL0fRizcvRPAAbYW4iy537nnxq36sHrlXRcRweKlwqeCEERx0kzWgm5/dvJJPEkknyrnXuefGrfqweuVFdoRERBERAREQEREBaOO/FZ/sZPwOW8tDHvis/wBjJ+ByDj3uev39V9jF+NyuPKjkFUVOL0tbG6IRQ9FmDi4POR73HKA0jZw4rlHNhy7hwySZ8rHyCSNjQIyy4yknXMR1rsnInnOgxOWSKKKRhjYHkyFhBBdlsMriUVclVOcXkSMSpcjS1s0ZzRPdewOzmuI1yuHpAPBWtERQ+QXN8+loaikrCx4ne6/REkZHMaw6uAsdCfMqzhvN/jeGyPbh9RC+F5v8IQOwOdG5ps61hdp1XYkQcfx7mgrquIyz1bJaxzgCXEtijiAddjA1u+Yg7AadpJmedKldHgIjfbOwUzHZbkZmuYDYnhcK08teVrMOpvfD43SDO1mVpDTd19bu04LkXLrnghxCjfTtp3xlzmOzOewgZHh2w14Iq88xvyWPt5fWF0Jc95jD/hY+8S+sLoSI51z7fJjfvMXqet3mY+SIfrzfmvWjz7n/AAxv3mL1PVX5v+dmjoaGOnmZMXtdISWNaW+E9zhYlw4EIrtyq3LXm9psSaDJdkrRZsrLZgPouB0e2/A+QhSPJTlRFiFOJ4Wvawuc20gAN2mx0BK38QfIIpDEA6QMcWA7OeGnKD2E2RHJqbmxxql8CjxFojGwL5GAf/GWuaPIpHCeb/GDUQy1mJ3bFI2TIwveHZTexb4DbHUbHdS/NjimKTNn/acbm2c3oy+MROJN84DQBdo8Gx9JWvyYxfGH4rPHVRFtIOkykxhrWgO+CMcv+YSN9+OyDb5zeQcuJxwtilZGY3PcekDjfM0AWy9ytuF0hihijJBLI2MJGxLWhpI8y2QtLHcRNPTTTBucxRPkDb2zFrSbXANr26kGDlX8Rq/u035T1yz3PPjVn1YPXKsGJ89000EsRoMokjfHfpHm2dpbe3R62utn3PsRa6suCPBh3BF9ZUV2ZEREEREBERAREQF45oIIIuDoQdiO1eogjv7OUn+lg/4mexZ6TCoYiTFDHGSLExsa0kdRLRstpEBERAREQY5qdrxZ7WuHU4AjzFYP2RB/2Yv9jfYttEGOGnawWY0NG9mgAeYLIiINavw2KduSeJkjbg5ZGhwuNjY6X1Ud/YvD/wDRU3/DH7FNIg16DDooGZIY2RsuTljaGi53NhotiyIgWXll6iAiIg8svb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CEAAkGBhISERQUERIVFRUVFBgVFxgSFxcVGBQVFhcWFxYXFhQXHCYeFxolGxUUHy8gJScpLSwsFx8xNTAqNSYrLCkBCQoKDQwNFA8PDSkYFBgpKSkpKSkpKSkpKSkpKSkpKSkpKSkpKSkpKSkpKSkpKSkpKSkpKSkpKSkpKSkpKSkpKf/AABEIAOEA4QMBIgACEQEDEQH/xAAcAAEAAgMBAQEAAAAAAAAAAAAABQYDBAcBAgj/xABMEAABAwIEAQYHDQUHAwUAAAABAAIDBBEFEiExQQYHE1FhcSIygZGhsdEIFCM0NUJScnN0srPBFTNi4fAWJCVDVJKTNlOiFyaDhNL/xAAVAQEBAAAAAAAAAAAAAAAAAAAAAf/EABQRAQAAAAAAAAAAAAAAAAAAAAD/2gAMAwEAAhEDEQA/AO4oiICIiAiIgIiICIiAiIgIiICIiAiLHNUNYLucB3oMiKOkxpvzWuPo9eqwux61vAAvoLu3PUNNUEuii2431sPkIPrstqHEo3aXsep2nr3QbSIiAiIgIiICIiAiIgIiICItCuxRrDZvhO9A7z+iDfXw6QDcjylV2ete/wAZx7hoPQoXlDiUlPD0kNM6odna3JHvY7u2O36oL614Oxv3L6VSZw4HzEHquFuU+JyN45h1O9u6CwotajrmyDTcbg7j+utbKAiIgIiiMTrbksadPnHr/h9qD6rMW4R+V3/56+9RpNzckk9Z1PnUVyframRshqqcQObI5rAHZs8Y2d/XoW3LV8G+c7eTrVRsqLxbAIKiWCWUuzU7y+PK/KLm3jDiLgLI9xO5J/rqUZX4jJHPBGymdIyUuD5G2yw2+lp5VFWMFCFGgdWnd/JZo6kjfUenz8VRKUtc+PbVvUf0PBTdPUteLtPtB6iqpVSvMT3QBrpMjsgcbAvt4IceAuvOT1XUiGN9QxrJ8vwjGG7dzpe51tbibFBcUWOCYPaHDYrIoCIiAiIgIiICIvHHRBoYrX5Blb4x4/RHX39Sp8WOZqx9L0MoyRiTpSPg3Xt4IPXrv1gqXmmL3Fx4n0cPQo7F68xtAafCdt/COJ7+CD2sxVkenjO6hw7zw7lHPx6TgGjyE+klRq1MVpZJIi2GXonkizwL2sdR5UE/Hjzx4zWkdlwf1Ck6bEGPaS25IFy3523AcVV2AgC5ubC52ubam3BZI5S0hzTYjb+upBOcmMfNTEJ2xSQnM5uWUWd4JtftBV2o6oSNBHcR1HiqrSVXSMDuvQ9hG4UnhFRlktwdp5Rt+oQTyIiDWr6nIwkb7DvKgLKQxqS72t6hfynT9Co2aTK0nzd/BVGvUS3OUbce09XcobBca98dL8FJF0Uhj+FFs9vnN7NPUpIBR2KVZ8QHhr+g/VRX3PigGjRm7dh/NaxxWT+HzfzWmtKuo5XvidHMY2sdd7QL9I3q9Y8qCdjxc/OaD9XQ+YrNX17mwPkgZ0z2tJawGxc7qUSstNUFjrjyjrCCYwyqeY43vj6N7mAvjJvlJ3bfrClmuBAI2KjmuuARsRcLZo37jyj9UEvhFRldlOztR9b+Y9SmlWA+1iNwb+ZWZrri6D1ERAREQEREBa2IvtE8/wAJ9Oi2VrYiy8Tx/CfRqgqL8WhbM2nMjRM5udsfzi0X19B8yiMZkvM7sAHoufWpp+HxGVsxjYZWtLWvIGYNO4B6tVC4zHaZ38QB9Fj6kGioLlFysbSuawML3kZiL5Q1t7C511NlOqC5Rck2VTmvzljwMtwMwLdxccCOtBIYNizKmISMBGpBB3a4bi/Hdbq0sGwltNEI2EmxLiTu5x3PZst1BKYNVtjZKXuDWNGdxOzQAcxPmUvheIxytjmheHscQWubsbGx38oUVglMHNkztDmuAYQRcEWOYEcRqApfD6JkYZHExrGAhrWsFgBe+g86C3oiIKrymxeGnL5aiQRsBY3M6+5Gg0161hqngtbY3BIII4i1x+i2uUGHxyueyaNsjDldleMwuBobHtC1atug7D+lh+iqIylxSGSSSNkjXPiIEjRuwnr9KiZH3cT1kn0qZgoImPe9kbWvkIL3NFi8jYuPFQ0rLOI6iQor4VYxbl0yGYxiIvDDZ7g4DXiGi2tu1WdVjFuQrJpjIJCzObuaGh2vEtPC/lQWOmqGyMa9pu17Q4dx2WRY6enbGxrGizWNDR3ALIgkocQZFTuklcGsjvmceAv2d4UhhtUyQRyRuDmPF2kbFpFwfQtKjpGvhLZGhzX3u1wuHA8CD3LfooQ0sa0BrWiwDRYAAWAA4boPtmMwGodTCRpmazOWa3DTbXa3Eab6q20Drxs+qPUqwKGISGURs6Qtyl4aM5aPml29laKFto2D+EepUZ0RFAREQEREBeOFwvUQVaaEscWngbeTh6FH4rQmRt2+M3btHEd/UrRitDmGZo8IDbrHtVRfg7jWNqffEgaIjH0P+WSfnEX38l7jdBBLUxWaZsRNPGJJLizXGwIvqdwrfWYWyTXxXdY4944qOfyfk+a5p849Figi2E2FxY2FxvY21F+KyQxFzg1ouTt7T1BSUXJ93zntA/huT6bBSAw1ojexhLC9pbnHjgkWzA9Y3QZqSmEbA0cN+08SpLCYM0l+DdfKdB+qheT2EPhhjgMr53tuM8njOuSddToL21KuNFSCNttzuT1lBsIiIIjGovCa7rGU+sfqoyaO7SP6vwVjrKbOwt8o7CNlXu/caEdRG6qI4FR2KUh8cD63k4+1S9TFY5hsd+w9fcojDMJdFLO908kgmeHBj9oh1N89uGgUVGrTrpp2viEUbXsc60pJsWN6xr3+ZWOfC2uN2nKfR5uC1f2S/gWnz+xBpLLTUxe6w24nqHtW5FhH0neRvtKzV+Hl8D4onmFzmkNe3dp6+u/tQbbWgaDYaLZo2bnyD9Vo4ZRvbHHG6QyOa0B0jt3EbuPaVLMaALBUfTY8xDfpEDz7+hWZoUTg9Pcl52Gje/if0UuoCIiAiIgIiICIiAo+uwoP1b4LvQe/q71IIgrM1I9njNPeNR5woblBg5qohG2eSEh7X5ojqcvzTrt7Bur+vh0DTu0HvAQVYHtv61tU+HSP4WHW7TzDcqwNiA2AHcLL6Qa1HQNjGmpO5O59g7FsoiAiIgKMxKguc7Rc/OA4gcR2qTXiCiYDh9REJffFT74zylzLty9Gw7M/lstuWk+j5j+h4KwVuFh13MsHcRwd7D2qKljLTZwLT28e47FVEY4W3Fu/27KNrsJMlRBMJ5GCHNeNhGSTN9LX2+RWRRGI45FDUU9O6N7nVGbK5rAWNy/TP9WGpUVkB/rdZo6Zx30Hbv5luNA4CyXVGtV07+ie2FwY8scGOcM2V5GjiONivrk3h1QYo2VEgklaPhZWiwJuTpoLm1he3apOlwtztXeC3/yPk4KZihDRZosAgRxhoAAsBoF9oigIiICIiAiIgIiICIiAo7F8fhpuj6Zxb0j8jLNLru000Gm6261zxG8xgF4aS0HYut4IPlsuT8sK/EX+9vfdOyMiUGPKQcz9ND4R02QddXqrfJuuxF8jhWQMiYGXaWEEl99tHHSysiAiIgIiICIiAvl7ARYgEdq+kQaUmExnYEfVNvRssZwRv03ej2LNi2KMp4XzS3yMGZ2UXNrgaDyqsf8AqxQdcv8As/mgsTcFZxLj5bepbUFIxnitA7ePnUXye5W09bn6AuPR5c2ZuXxr2t17FTSAiIgIiICIiAiIgIiICIvCgxGrZnyZ25yLhtxmI68u9lmVFqKkU9ZL726KpllfI4xlt54JGwEg9IP8o5GtsbWz6E7LVPKScR3hqHzA08ck7zG0mle6WNry1oaLEMdKejNy3owTxuF+FUy5bmbmBAIuLgkXAI6yNVF8ouTLKzoc73M6GTpBlAOY6aG/DRVKkqP704xSGdrq6naJHsa4ub70k1a/KBoQBnHddeHlhUOgZ0cpMrcPlfLZlyypY+FozDLYOF3+D6LWQdHXmcXtcXte3G3XZUmoq6qKWb+8yvbBUUzWtcxlnsqCwSB5awXAzGxFsttbrPymxKWKpkMfggU0OZ4jDnRsdVFsjwbEnKwl2XUDe26C4oqLT4nPJIyGOpkdC6qMTZw1he+P3q+R4D8uU5ZAAH27NSLqxck62SWlY6U5nh0jC4jKXdHK+MOIGgJDAdNNUEwiIgIi8KDDJXRtcGOkYHEXDS4BxHWGk3tovTVsDOkL25CAc1xlsdjm2sbhUzAJqdsT2Thgrs03SCRvwr5Lvs5jiLlpZbKWm2XRQszpmUEcTpHvjkw6GXK5gHRvZLTtAZlaCBlfsbnwb9aDqMkYcCHAEHcEXB8i1jQw3t0cdzrbK25A30t2hVMY5N04HTO6U1ckTqfIMrKZue0vi5h4AZJ0l7Euy24DQ/a1W2GnmzGWZ9BPMS6JpLHF1MLMAbcBrS52S/hFut+AX2BsTXOawMDgAXBuUEA3ykga8DbuKzveALkgDrOi5q/FHsmqZKed0zHCjY6d2UZYyZ85EgZl0OUZspy59dtJupq5jhpdI+OU9MwNc3LMDH74YBm8ANc4Nvchu4uguAXqosePTmQfDOMxnnZJT5RlhgYJckg8G4sGxOzkkOz24i23yWr6gywCaV8gnoW1Dg9rWhkoMYIZlaLAh58E32QW9ERAREQEREBERAREQfOQb8UDAvpEHyGpkC+kQeWQheog+Q1egL1EBERAREQfOQXuvcq9RB85V7Zeog+QwdSBi+kQfORe5V6iAiIgIiICIiAiIgLxzgASTYDUk7Adq9Whj3xWf7GT8DkHz/aOk/1UH/Kz2rPSYrDKSIpo5CBciN7XEDrIB2X5z5sOQkOJvmZK98YjjY4GMMucxIsczT1LsnInmxgwyWSWKWR5kYGESBlgA7NcZWhBckREBERBr12IRQtzzSMjbcDNI4NFzsLnS60P7YUH+sp/+aP2r45W8lYsQp+gmc9rc7X3jIBu29vGBFtepcn5weaWkoKF9RFJM57XxtAkLC2z3hp2YDsTxQdqocQimbnhkZI25GaNwcLjcXGl1sLnvMaP8LH3iX1hWiv5R9FXU1J0d/fDJn581snRBptlt4V83WLIJeWdrRdzg0dbiAPOVh/aUP8A3Y/97faqFz7D/DG/eYvU9UvkPzPRV9HHUuqXxl7njK1jCBkeW7nXgg7vFM1wu1wcOtpBHnC+1A8i+SjcOpRTskMgD3PzOAafDN7WClcQdIIpDCAZAxxjDti/KcgPZeyDYul1RubGuxWRs/7TY5tnN6MyMbG6+ucBrd2DwbHv1K1+S+IYy7FJ2VcZFIOkyksa1gAd8F0Txq8kb3vx2QdCWGsq2RRvkkcGsY0uc47Na0XJPkWYLWxGgZPFJFJfJIxzHWNjlcLGxG2hQV7/ANUcK/10X/l7FKYJyqpKwvFLOyXJbNkv4Oa9r3HGx8ypWPcz2GxUs8jGS5o4ZHtvK8jMxjnC446hQfuej4Vb9WD1yors6Ly6XRHqIiAiIgIiIC0cd+Kz/Yyfgct5aOO/FZ/sZPwOQcd9z1+/qvsYvxuV65Zc6UGHVDYJYZXkxtkzR5LAOc4bOIN/BKovuev39V9jF+Nyyc6OGtqMepYHkhssMcZI3GZ0wB8hsfIiuy0VayaNkkbg5j2hzXDYtcLgr5xKtEMMkpBIjjfIQNyGNLiBfjouU80PKR9NPJhVWcrmPd0V+DxcvjB6j47e89YXSuVXxGq+7TfluRGjyJ5aR4lC+WKN8YY/IRJlJJytdfwSdPCVjXL/AHP/AMQm+8H8uNTOMc8OGU7ywzOkcCQehaXAEaEZzZp8hKC7qic9XyTL9pD+a1b/ACZ5zaCueI4ZS2Q+KyVuQutvlOocewG60Oer5Jl+0h/Nag0eZul6XBnR5nMzyztzRnK5t7C7XcCOBUdivIMNxShhFXXOEkVQTI6YmSPIGWDH5fBBvqONlMcxvyWPvEvrC6Eg5Rzr4KKXBxGJZpf72x2aof0j9Q/TNbYW2U/zMfJEP15vzXrS59vkxv3mL1PWDm+x9lFyebUSBzmxul0Zu4unLWgX0GrhqUV0xRfKDlLT0UfSVMgY3Yblzz1MaNXHuWlyR5YxV9KahrXRta5zXtfa7SwAnUaEWIN1yjAqN3KHFJJpy73rCLhoNrRk/BxDqLrFziNd+yxE/Nz6GRxFHh8swHEk38rI2ut51s4PzyvfURQVGHyxOlkbG0gndxsPBka241ubHa66RQ0EcLBHDG2NjRYNYA0DyBZXxg2uAbG4uL2PWO1BQudrlpU4dFA6mLAZHvDukbn0a0EW1FtSrphFS6SCF7rZnxMcbaC7mgm3lK5d7oX9xSfaS/garZinLGPDcNpppGOkzRwxtaywJcYwdSdAAGlBOcrPiNX92m/KeuWe558as+rB65V0Cox1lZhE1RGCGy0kxAduLRvBBt1EFc/9zz41b9WD1yoq8VfNXQSSPke2bM9znutUTAZnG5sA6wFzsFI8neRNLQue+nEgL2hruklkk0BvoHuNlPoiAREQEREBERAWjjvxWf7GT8DlvLRx34rP9jJ+ByDjvuev39V9jF+Ny3eXx/8AcuH91P8AmyrS9z1+/qvsYvxuW5y//wCpcP8A/r/myora56OSjmlmJU12yRFolLdwGkdHL3tNgewjqVjw3la3EMGnmFhIKaZkrR82QROvYfROjh2FXKpp2vY5j2hzXNLXA6gtIsQR1WXBugfguIVFK8n3rVwvY1x2yPa4ROP8THHI7sN0Rbvc/wDxCb7wfy41aaikwmgzPkbSwGRznkyZM7y43JGa7iLnYaBUDmpxc0uB107Rd0T3uAO2YRR5b9l7L45ruRUOJNlrsQLqh7pnMDXuNrtDSXOsRfV1g3YAbdRUJzpYphzpYKjDJGCZriZOha5gu3K6N/igZrgi4306l0HnYqekwPpD8807/wDc9h/VVXnwwOjpYKZtNBFE9z3k9GxrS5jWcbakZnNVj5yv+nmfVpfXGg2OY35LH28vrC6Eue8xvyWPvEvrC6EiOdc+3yY37zF6nrHzcVFPHyfa6rydADN0nSDM0tMzhYtsb3JAA7QsnPt8mN+8xep6+ObXBIqvAGQTgmOR0oOU2ItM5wIPAggHyIqSqa+kfglU7DcghFNOGiNuTK7I7MC0gEO1ub96r/ufmN961RG/TtB7hGLesq74LyMpqWkfSQh3RyB+cvOZzjI3K4k6cLDQDZck5uMb/Y+IT0dYcjHkMLjo1r236OQn6D2u37R2ojvSL5a4EAg3B1FuI7F9IORe6G/c0n2kv4Gq34jWUMeFwHEQwwmKEWkaX3f0bS3K0Aku0J02sVUPdDfuaT7SX8DVc6nknBiGHU8NQHWEcL2lhyua4RgXBsRsSLEIM2IVED8JmdS5OhNHL0fRizcvRPAAbYW4iy537nnxq36sHrlXRcRweKlwqeCEERx0kzWgm5/dvJJPEkknyrnXuefGrfqweuVFdoRERBERAREQEREBaOO/FZ/sZPwOW8tDHvis/wBjJ+ByDj3uev39V9jF+NyuPKjkFUVOL0tbG6IRQ9FmDi4POR73HKA0jZw4rlHNhy7hwySZ8rHyCSNjQIyy4yknXMR1rsnInnOgxOWSKKKRhjYHkyFhBBdlsMriUVclVOcXkSMSpcjS1s0ZzRPdewOzmuI1yuHpAPBWtERQ+QXN8+loaikrCx4ne6/REkZHMaw6uAsdCfMqzhvN/jeGyPbh9RC+F5v8IQOwOdG5ps61hdp1XYkQcfx7mgrquIyz1bJaxzgCXEtijiAddjA1u+Yg7AadpJmedKldHgIjfbOwUzHZbkZmuYDYnhcK08teVrMOpvfD43SDO1mVpDTd19bu04LkXLrnghxCjfTtp3xlzmOzOewgZHh2w14Iq88xvyWPt5fWF0Jc95jD/hY+8S+sLoSI51z7fJjfvMXqet3mY+SIfrzfmvWjz7n/AAxv3mL1PVX5v+dmjoaGOnmZMXtdISWNaW+E9zhYlw4EIrtyq3LXm9psSaDJdkrRZsrLZgPouB0e2/A+QhSPJTlRFiFOJ4Wvawuc20gAN2mx0BK38QfIIpDEA6QMcWA7OeGnKD2E2RHJqbmxxql8CjxFojGwL5GAf/GWuaPIpHCeb/GDUQy1mJ3bFI2TIwveHZTexb4DbHUbHdS/NjimKTNn/acbm2c3oy+MROJN84DQBdo8Gx9JWvyYxfGH4rPHVRFtIOkykxhrWgO+CMcv+YSN9+OyDb5zeQcuJxwtilZGY3PcekDjfM0AWy9ytuF0hihijJBLI2MJGxLWhpI8y2QtLHcRNPTTTBucxRPkDb2zFrSbXANr26kGDlX8Rq/u035T1yz3PPjVn1YPXKsGJ89000EsRoMokjfHfpHm2dpbe3R62utn3PsRa6suCPBh3BF9ZUV2ZEREEREBERAREQF45oIIIuDoQdiO1eogjv7OUn+lg/4mexZ6TCoYiTFDHGSLExsa0kdRLRstpEBERAREQY5qdrxZ7WuHU4AjzFYP2RB/2Yv9jfYttEGOGnawWY0NG9mgAeYLIiINavw2KduSeJkjbg5ZGhwuNjY6X1Ud/YvD/wDRU3/DH7FNIg16DDooGZIY2RsuTljaGi53NhotiyIgWXll6iAiIg8svb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228600" y="2590800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Lewis Dots (ionic)</a:t>
            </a:r>
            <a:br>
              <a:rPr lang="en-US" dirty="0" smtClean="0"/>
            </a:br>
            <a:r>
              <a:rPr lang="en-US" dirty="0" smtClean="0"/>
              <a:t>Form “ionic compounds”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5604" name="AutoShape 4" descr="data:image/jpeg;base64,/9j/4AAQSkZJRgABAQAAAQABAAD/2wCEAAkGBhISERQUERIVFRUVFBgVFxgSFxcVGBQVFhcWFxYXFhQXHCYeFxolGxUUHy8gJScpLSwsFx8xNTAqNSYrLCkBCQoKDQwNFA8PDSkYFBgpKSkpKSkpKSkpKSkpKSkpKSkpKSkpKSkpKSkpKSkpKSkpKSkpKSkpKSkpKSkpKSkpKf/AABEIAOEA4QMBIgACEQEDEQH/xAAcAAEAAgMBAQEAAAAAAAAAAAAABQYDBAcBAgj/xABMEAABAwIEAQYHDQUHAwUAAAABAAIDBBEFEiExQQYHE1FhcSIygZGhsdEIFCM0NUJScnN0srPBFTNi4fAWJCVDVJKTNlOiFyaDhNL/xAAVAQEBAAAAAAAAAAAAAAAAAAAAAf/EABQRAQAAAAAAAAAAAAAAAAAAAAD/2gAMAwEAAhEDEQA/AO4oiICIiAiIgIiICIiAiIgIiICIiAiLHNUNYLucB3oMiKOkxpvzWuPo9eqwux61vAAvoLu3PUNNUEuii2431sPkIPrstqHEo3aXsep2nr3QbSIiAiIgIiICIiAiIgIiICItCuxRrDZvhO9A7z+iDfXw6QDcjylV2ete/wAZx7hoPQoXlDiUlPD0kNM6odna3JHvY7u2O36oL614Oxv3L6VSZw4HzEHquFuU+JyN45h1O9u6CwotajrmyDTcbg7j+utbKAiIgIiiMTrbksadPnHr/h9qD6rMW4R+V3/56+9RpNzckk9Z1PnUVyframRshqqcQObI5rAHZs8Y2d/XoW3LV8G+c7eTrVRsqLxbAIKiWCWUuzU7y+PK/KLm3jDiLgLI9xO5J/rqUZX4jJHPBGymdIyUuD5G2yw2+lp5VFWMFCFGgdWnd/JZo6kjfUenz8VRKUtc+PbVvUf0PBTdPUteLtPtB6iqpVSvMT3QBrpMjsgcbAvt4IceAuvOT1XUiGN9QxrJ8vwjGG7dzpe51tbibFBcUWOCYPaHDYrIoCIiAiIgIiICIvHHRBoYrX5Blb4x4/RHX39Sp8WOZqx9L0MoyRiTpSPg3Xt4IPXrv1gqXmmL3Fx4n0cPQo7F68xtAafCdt/COJ7+CD2sxVkenjO6hw7zw7lHPx6TgGjyE+klRq1MVpZJIi2GXonkizwL2sdR5UE/Hjzx4zWkdlwf1Ck6bEGPaS25IFy3523AcVV2AgC5ubC52ubam3BZI5S0hzTYjb+upBOcmMfNTEJ2xSQnM5uWUWd4JtftBV2o6oSNBHcR1HiqrSVXSMDuvQ9hG4UnhFRlktwdp5Rt+oQTyIiDWr6nIwkb7DvKgLKQxqS72t6hfynT9Co2aTK0nzd/BVGvUS3OUbce09XcobBca98dL8FJF0Uhj+FFs9vnN7NPUpIBR2KVZ8QHhr+g/VRX3PigGjRm7dh/NaxxWT+HzfzWmtKuo5XvidHMY2sdd7QL9I3q9Y8qCdjxc/OaD9XQ+YrNX17mwPkgZ0z2tJawGxc7qUSstNUFjrjyjrCCYwyqeY43vj6N7mAvjJvlJ3bfrClmuBAI2KjmuuARsRcLZo37jyj9UEvhFRldlOztR9b+Y9SmlWA+1iNwb+ZWZrri6D1ERAREQEREBa2IvtE8/wAJ9Oi2VrYiy8Tx/CfRqgqL8WhbM2nMjRM5udsfzi0X19B8yiMZkvM7sAHoufWpp+HxGVsxjYZWtLWvIGYNO4B6tVC4zHaZ38QB9Fj6kGioLlFysbSuawML3kZiL5Q1t7C511NlOqC5Rck2VTmvzljwMtwMwLdxccCOtBIYNizKmISMBGpBB3a4bi/Hdbq0sGwltNEI2EmxLiTu5x3PZst1BKYNVtjZKXuDWNGdxOzQAcxPmUvheIxytjmheHscQWubsbGx38oUVglMHNkztDmuAYQRcEWOYEcRqApfD6JkYZHExrGAhrWsFgBe+g86C3oiIKrymxeGnL5aiQRsBY3M6+5Gg0161hqngtbY3BIII4i1x+i2uUGHxyueyaNsjDldleMwuBobHtC1atug7D+lh+iqIylxSGSSSNkjXPiIEjRuwnr9KiZH3cT1kn0qZgoImPe9kbWvkIL3NFi8jYuPFQ0rLOI6iQor4VYxbl0yGYxiIvDDZ7g4DXiGi2tu1WdVjFuQrJpjIJCzObuaGh2vEtPC/lQWOmqGyMa9pu17Q4dx2WRY6enbGxrGizWNDR3ALIgkocQZFTuklcGsjvmceAv2d4UhhtUyQRyRuDmPF2kbFpFwfQtKjpGvhLZGhzX3u1wuHA8CD3LfooQ0sa0BrWiwDRYAAWAA4boPtmMwGodTCRpmazOWa3DTbXa3Eab6q20Drxs+qPUqwKGISGURs6Qtyl4aM5aPml29laKFto2D+EepUZ0RFAREQEREBeOFwvUQVaaEscWngbeTh6FH4rQmRt2+M3btHEd/UrRitDmGZo8IDbrHtVRfg7jWNqffEgaIjH0P+WSfnEX38l7jdBBLUxWaZsRNPGJJLizXGwIvqdwrfWYWyTXxXdY4944qOfyfk+a5p849Figi2E2FxY2FxvY21F+KyQxFzg1ouTt7T1BSUXJ93zntA/huT6bBSAw1ojexhLC9pbnHjgkWzA9Y3QZqSmEbA0cN+08SpLCYM0l+DdfKdB+qheT2EPhhjgMr53tuM8njOuSddToL21KuNFSCNttzuT1lBsIiIIjGovCa7rGU+sfqoyaO7SP6vwVjrKbOwt8o7CNlXu/caEdRG6qI4FR2KUh8cD63k4+1S9TFY5hsd+w9fcojDMJdFLO908kgmeHBj9oh1N89uGgUVGrTrpp2viEUbXsc60pJsWN6xr3+ZWOfC2uN2nKfR5uC1f2S/gWnz+xBpLLTUxe6w24nqHtW5FhH0neRvtKzV+Hl8D4onmFzmkNe3dp6+u/tQbbWgaDYaLZo2bnyD9Vo4ZRvbHHG6QyOa0B0jt3EbuPaVLMaALBUfTY8xDfpEDz7+hWZoUTg9Pcl52Gje/if0UuoCIiAiIgIiICIiAo+uwoP1b4LvQe/q71IIgrM1I9njNPeNR5woblBg5qohG2eSEh7X5ojqcvzTrt7Bur+vh0DTu0HvAQVYHtv61tU+HSP4WHW7TzDcqwNiA2AHcLL6Qa1HQNjGmpO5O59g7FsoiAiIgKMxKguc7Rc/OA4gcR2qTXiCiYDh9REJffFT74zylzLty9Gw7M/lstuWk+j5j+h4KwVuFh13MsHcRwd7D2qKljLTZwLT28e47FVEY4W3Fu/27KNrsJMlRBMJ5GCHNeNhGSTN9LX2+RWRRGI45FDUU9O6N7nVGbK5rAWNy/TP9WGpUVkB/rdZo6Zx30Hbv5luNA4CyXVGtV07+ie2FwY8scGOcM2V5GjiONivrk3h1QYo2VEgklaPhZWiwJuTpoLm1he3apOlwtztXeC3/yPk4KZihDRZosAgRxhoAAsBoF9oigIiICIiAiIgIiICIiAo7F8fhpuj6Zxb0j8jLNLru000Gm6261zxG8xgF4aS0HYut4IPlsuT8sK/EX+9vfdOyMiUGPKQcz9ND4R02QddXqrfJuuxF8jhWQMiYGXaWEEl99tHHSysiAiIgIiICIiAvl7ARYgEdq+kQaUmExnYEfVNvRssZwRv03ej2LNi2KMp4XzS3yMGZ2UXNrgaDyqsf8AqxQdcv8As/mgsTcFZxLj5bepbUFIxnitA7ePnUXye5W09bn6AuPR5c2ZuXxr2t17FTSAiIgIiICIiAiIgIiICIvCgxGrZnyZ25yLhtxmI68u9lmVFqKkU9ZL726KpllfI4xlt54JGwEg9IP8o5GtsbWz6E7LVPKScR3hqHzA08ck7zG0mle6WNry1oaLEMdKejNy3owTxuF+FUy5bmbmBAIuLgkXAI6yNVF8ouTLKzoc73M6GTpBlAOY6aG/DRVKkqP704xSGdrq6naJHsa4ub70k1a/KBoQBnHddeHlhUOgZ0cpMrcPlfLZlyypY+FozDLYOF3+D6LWQdHXmcXtcXte3G3XZUmoq6qKWb+8yvbBUUzWtcxlnsqCwSB5awXAzGxFsttbrPymxKWKpkMfggU0OZ4jDnRsdVFsjwbEnKwl2XUDe26C4oqLT4nPJIyGOpkdC6qMTZw1he+P3q+R4D8uU5ZAAH27NSLqxck62SWlY6U5nh0jC4jKXdHK+MOIGgJDAdNNUEwiIgIi8KDDJXRtcGOkYHEXDS4BxHWGk3tovTVsDOkL25CAc1xlsdjm2sbhUzAJqdsT2Thgrs03SCRvwr5Lvs5jiLlpZbKWm2XRQszpmUEcTpHvjkw6GXK5gHRvZLTtAZlaCBlfsbnwb9aDqMkYcCHAEHcEXB8i1jQw3t0cdzrbK25A30t2hVMY5N04HTO6U1ckTqfIMrKZue0vi5h4AZJ0l7Euy24DQ/a1W2GnmzGWZ9BPMS6JpLHF1MLMAbcBrS52S/hFut+AX2BsTXOawMDgAXBuUEA3ykga8DbuKzveALkgDrOi5q/FHsmqZKed0zHCjY6d2UZYyZ85EgZl0OUZspy59dtJupq5jhpdI+OU9MwNc3LMDH74YBm8ANc4Nvchu4uguAXqosePTmQfDOMxnnZJT5RlhgYJckg8G4sGxOzkkOz24i23yWr6gywCaV8gnoW1Dg9rWhkoMYIZlaLAh58E32QW9ERAREQEREBERAREQfOQb8UDAvpEHyGpkC+kQeWQheog+Q1egL1EBERAREQfOQXuvcq9RB85V7Zeog+QwdSBi+kQfORe5V6iAiIgIiICIiAiIgLxzgASTYDUk7Adq9Whj3xWf7GT8DkHz/aOk/1UH/Kz2rPSYrDKSIpo5CBciN7XEDrIB2X5z5sOQkOJvmZK98YjjY4GMMucxIsczT1LsnInmxgwyWSWKWR5kYGESBlgA7NcZWhBckREBERBr12IRQtzzSMjbcDNI4NFzsLnS60P7YUH+sp/+aP2r45W8lYsQp+gmc9rc7X3jIBu29vGBFtepcn5weaWkoKF9RFJM57XxtAkLC2z3hp2YDsTxQdqocQimbnhkZI25GaNwcLjcXGl1sLnvMaP8LH3iX1hWiv5R9FXU1J0d/fDJn581snRBptlt4V83WLIJeWdrRdzg0dbiAPOVh/aUP8A3Y/97faqFz7D/DG/eYvU9UvkPzPRV9HHUuqXxl7njK1jCBkeW7nXgg7vFM1wu1wcOtpBHnC+1A8i+SjcOpRTskMgD3PzOAafDN7WClcQdIIpDCAZAxxjDti/KcgPZeyDYul1RubGuxWRs/7TY5tnN6MyMbG6+ucBrd2DwbHv1K1+S+IYy7FJ2VcZFIOkyksa1gAd8F0Txq8kb3vx2QdCWGsq2RRvkkcGsY0uc47Na0XJPkWYLWxGgZPFJFJfJIxzHWNjlcLGxG2hQV7/ANUcK/10X/l7FKYJyqpKwvFLOyXJbNkv4Oa9r3HGx8ypWPcz2GxUs8jGS5o4ZHtvK8jMxjnC446hQfuej4Vb9WD1yors6Ly6XRHqIiAiIgIiIC0cd+Kz/Yyfgct5aOO/FZ/sZPwOQcd9z1+/qvsYvxuV65Zc6UGHVDYJYZXkxtkzR5LAOc4bOIN/BKovuev39V9jF+Nyyc6OGtqMepYHkhssMcZI3GZ0wB8hsfIiuy0VayaNkkbg5j2hzXDYtcLgr5xKtEMMkpBIjjfIQNyGNLiBfjouU80PKR9NPJhVWcrmPd0V+DxcvjB6j47e89YXSuVXxGq+7TfluRGjyJ5aR4lC+WKN8YY/IRJlJJytdfwSdPCVjXL/AHP/AMQm+8H8uNTOMc8OGU7ywzOkcCQehaXAEaEZzZp8hKC7qic9XyTL9pD+a1b/ACZ5zaCueI4ZS2Q+KyVuQutvlOocewG60Oer5Jl+0h/Nag0eZul6XBnR5nMzyztzRnK5t7C7XcCOBUdivIMNxShhFXXOEkVQTI6YmSPIGWDH5fBBvqONlMcxvyWPvEvrC6Eg5Rzr4KKXBxGJZpf72x2aof0j9Q/TNbYW2U/zMfJEP15vzXrS59vkxv3mL1PWDm+x9lFyebUSBzmxul0Zu4unLWgX0GrhqUV0xRfKDlLT0UfSVMgY3Yblzz1MaNXHuWlyR5YxV9KahrXRta5zXtfa7SwAnUaEWIN1yjAqN3KHFJJpy73rCLhoNrRk/BxDqLrFziNd+yxE/Nz6GRxFHh8swHEk38rI2ut51s4PzyvfURQVGHyxOlkbG0gndxsPBka241ubHa66RQ0EcLBHDG2NjRYNYA0DyBZXxg2uAbG4uL2PWO1BQudrlpU4dFA6mLAZHvDukbn0a0EW1FtSrphFS6SCF7rZnxMcbaC7mgm3lK5d7oX9xSfaS/garZinLGPDcNpppGOkzRwxtaywJcYwdSdAAGlBOcrPiNX92m/KeuWe558as+rB65V0Cox1lZhE1RGCGy0kxAduLRvBBt1EFc/9zz41b9WD1yoq8VfNXQSSPke2bM9znutUTAZnG5sA6wFzsFI8neRNLQue+nEgL2hruklkk0BvoHuNlPoiAREQEREBERAWjjvxWf7GT8DlvLRx34rP9jJ+ByDjvuev39V9jF+Ny3eXx/8AcuH91P8AmyrS9z1+/qvsYvxuW5y//wCpcP8A/r/myora56OSjmlmJU12yRFolLdwGkdHL3tNgewjqVjw3la3EMGnmFhIKaZkrR82QROvYfROjh2FXKpp2vY5j2hzXNLXA6gtIsQR1WXBugfguIVFK8n3rVwvY1x2yPa4ROP8THHI7sN0Rbvc/wDxCb7wfy41aaikwmgzPkbSwGRznkyZM7y43JGa7iLnYaBUDmpxc0uB107Rd0T3uAO2YRR5b9l7L45ruRUOJNlrsQLqh7pnMDXuNrtDSXOsRfV1g3YAbdRUJzpYphzpYKjDJGCZriZOha5gu3K6N/igZrgi4306l0HnYqekwPpD8807/wDc9h/VVXnwwOjpYKZtNBFE9z3k9GxrS5jWcbakZnNVj5yv+nmfVpfXGg2OY35LH28vrC6Eue8xvyWPvEvrC6EiOdc+3yY37zF6nrHzcVFPHyfa6rydADN0nSDM0tMzhYtsb3JAA7QsnPt8mN+8xep6+ObXBIqvAGQTgmOR0oOU2ItM5wIPAggHyIqSqa+kfglU7DcghFNOGiNuTK7I7MC0gEO1ub96r/ufmN961RG/TtB7hGLesq74LyMpqWkfSQh3RyB+cvOZzjI3K4k6cLDQDZck5uMb/Y+IT0dYcjHkMLjo1r236OQn6D2u37R2ojvSL5a4EAg3B1FuI7F9IORe6G/c0n2kv4Gq34jWUMeFwHEQwwmKEWkaX3f0bS3K0Aku0J02sVUPdDfuaT7SX8DVc6nknBiGHU8NQHWEcL2lhyua4RgXBsRsSLEIM2IVED8JmdS5OhNHL0fRizcvRPAAbYW4iy537nnxq36sHrlXRcRweKlwqeCEERx0kzWgm5/dvJJPEkknyrnXuefGrfqweuVFdoRERBERAREQEREBaOO/FZ/sZPwOW8tDHvis/wBjJ+ByDj3uev39V9jF+NyuPKjkFUVOL0tbG6IRQ9FmDi4POR73HKA0jZw4rlHNhy7hwySZ8rHyCSNjQIyy4yknXMR1rsnInnOgxOWSKKKRhjYHkyFhBBdlsMriUVclVOcXkSMSpcjS1s0ZzRPdewOzmuI1yuHpAPBWtERQ+QXN8+loaikrCx4ne6/REkZHMaw6uAsdCfMqzhvN/jeGyPbh9RC+F5v8IQOwOdG5ps61hdp1XYkQcfx7mgrquIyz1bJaxzgCXEtijiAddjA1u+Yg7AadpJmedKldHgIjfbOwUzHZbkZmuYDYnhcK08teVrMOpvfD43SDO1mVpDTd19bu04LkXLrnghxCjfTtp3xlzmOzOewgZHh2w14Iq88xvyWPt5fWF0Jc95jD/hY+8S+sLoSI51z7fJjfvMXqet3mY+SIfrzfmvWjz7n/AAxv3mL1PVX5v+dmjoaGOnmZMXtdISWNaW+E9zhYlw4EIrtyq3LXm9psSaDJdkrRZsrLZgPouB0e2/A+QhSPJTlRFiFOJ4Wvawuc20gAN2mx0BK38QfIIpDEA6QMcWA7OeGnKD2E2RHJqbmxxql8CjxFojGwL5GAf/GWuaPIpHCeb/GDUQy1mJ3bFI2TIwveHZTexb4DbHUbHdS/NjimKTNn/acbm2c3oy+MROJN84DQBdo8Gx9JWvyYxfGH4rPHVRFtIOkykxhrWgO+CMcv+YSN9+OyDb5zeQcuJxwtilZGY3PcekDjfM0AWy9ytuF0hihijJBLI2MJGxLWhpI8y2QtLHcRNPTTTBucxRPkDb2zFrSbXANr26kGDlX8Rq/u035T1yz3PPjVn1YPXKsGJ89000EsRoMokjfHfpHm2dpbe3R62utn3PsRa6suCPBh3BF9ZUV2ZEREEREBERAREQF45oIIIuDoQdiO1eogjv7OUn+lg/4mexZ6TCoYiTFDHGSLExsa0kdRLRstpEBERAREQY5qdrxZ7WuHU4AjzFYP2RB/2Yv9jfYttEGOGnawWY0NG9mgAeYLIiINavw2KduSeJkjbg5ZGhwuNjY6X1Ud/YvD/wDRU3/DH7FNIg16DDooGZIY2RsuTljaGi53NhotiyIgWXll6iAiIg8svb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ISERQUERIVFRUVFBgVFxgSFxcVGBQVFhcWFxYXFhQXHCYeFxolGxUUHy8gJScpLSwsFx8xNTAqNSYrLCkBCQoKDQwNFA8PDSkYFBgpKSkpKSkpKSkpKSkpKSkpKSkpKSkpKSkpKSkpKSkpKSkpKSkpKSkpKSkpKSkpKSkpKf/AABEIAOEA4QMBIgACEQEDEQH/xAAcAAEAAgMBAQEAAAAAAAAAAAAABQYDBAcBAgj/xABMEAABAwIEAQYHDQUHAwUAAAABAAIDBBEFEiExQQYHE1FhcSIygZGhsdEIFCM0NUJScnN0srPBFTNi4fAWJCVDVJKTNlOiFyaDhNL/xAAVAQEBAAAAAAAAAAAAAAAAAAAAAf/EABQRAQAAAAAAAAAAAAAAAAAAAAD/2gAMAwEAAhEDEQA/AO4oiICIiAiIgIiICIiAiIgIiICIiAiLHNUNYLucB3oMiKOkxpvzWuPo9eqwux61vAAvoLu3PUNNUEuii2431sPkIPrstqHEo3aXsep2nr3QbSIiAiIgIiICIiAiIgIiICItCuxRrDZvhO9A7z+iDfXw6QDcjylV2ete/wAZx7hoPQoXlDiUlPD0kNM6odna3JHvY7u2O36oL614Oxv3L6VSZw4HzEHquFuU+JyN45h1O9u6CwotajrmyDTcbg7j+utbKAiIgIiiMTrbksadPnHr/h9qD6rMW4R+V3/56+9RpNzckk9Z1PnUVyframRshqqcQObI5rAHZs8Y2d/XoW3LV8G+c7eTrVRsqLxbAIKiWCWUuzU7y+PK/KLm3jDiLgLI9xO5J/rqUZX4jJHPBGymdIyUuD5G2yw2+lp5VFWMFCFGgdWnd/JZo6kjfUenz8VRKUtc+PbVvUf0PBTdPUteLtPtB6iqpVSvMT3QBrpMjsgcbAvt4IceAuvOT1XUiGN9QxrJ8vwjGG7dzpe51tbibFBcUWOCYPaHDYrIoCIiAiIgIiICIvHHRBoYrX5Blb4x4/RHX39Sp8WOZqx9L0MoyRiTpSPg3Xt4IPXrv1gqXmmL3Fx4n0cPQo7F68xtAafCdt/COJ7+CD2sxVkenjO6hw7zw7lHPx6TgGjyE+klRq1MVpZJIi2GXonkizwL2sdR5UE/Hjzx4zWkdlwf1Ck6bEGPaS25IFy3523AcVV2AgC5ubC52ubam3BZI5S0hzTYjb+upBOcmMfNTEJ2xSQnM5uWUWd4JtftBV2o6oSNBHcR1HiqrSVXSMDuvQ9hG4UnhFRlktwdp5Rt+oQTyIiDWr6nIwkb7DvKgLKQxqS72t6hfynT9Co2aTK0nzd/BVGvUS3OUbce09XcobBca98dL8FJF0Uhj+FFs9vnN7NPUpIBR2KVZ8QHhr+g/VRX3PigGjRm7dh/NaxxWT+HzfzWmtKuo5XvidHMY2sdd7QL9I3q9Y8qCdjxc/OaD9XQ+YrNX17mwPkgZ0z2tJawGxc7qUSstNUFjrjyjrCCYwyqeY43vj6N7mAvjJvlJ3bfrClmuBAI2KjmuuARsRcLZo37jyj9UEvhFRldlOztR9b+Y9SmlWA+1iNwb+ZWZrri6D1ERAREQEREBa2IvtE8/wAJ9Oi2VrYiy8Tx/CfRqgqL8WhbM2nMjRM5udsfzi0X19B8yiMZkvM7sAHoufWpp+HxGVsxjYZWtLWvIGYNO4B6tVC4zHaZ38QB9Fj6kGioLlFysbSuawML3kZiL5Q1t7C511NlOqC5Rck2VTmvzljwMtwMwLdxccCOtBIYNizKmISMBGpBB3a4bi/Hdbq0sGwltNEI2EmxLiTu5x3PZst1BKYNVtjZKXuDWNGdxOzQAcxPmUvheIxytjmheHscQWubsbGx38oUVglMHNkztDmuAYQRcEWOYEcRqApfD6JkYZHExrGAhrWsFgBe+g86C3oiIKrymxeGnL5aiQRsBY3M6+5Gg0161hqngtbY3BIII4i1x+i2uUGHxyueyaNsjDldleMwuBobHtC1atug7D+lh+iqIylxSGSSSNkjXPiIEjRuwnr9KiZH3cT1kn0qZgoImPe9kbWvkIL3NFi8jYuPFQ0rLOI6iQor4VYxbl0yGYxiIvDDZ7g4DXiGi2tu1WdVjFuQrJpjIJCzObuaGh2vEtPC/lQWOmqGyMa9pu17Q4dx2WRY6enbGxrGizWNDR3ALIgkocQZFTuklcGsjvmceAv2d4UhhtUyQRyRuDmPF2kbFpFwfQtKjpGvhLZGhzX3u1wuHA8CD3LfooQ0sa0BrWiwDRYAAWAA4boPtmMwGodTCRpmazOWa3DTbXa3Eab6q20Drxs+qPUqwKGISGURs6Qtyl4aM5aPml29laKFto2D+EepUZ0RFAREQEREBeOFwvUQVaaEscWngbeTh6FH4rQmRt2+M3btHEd/UrRitDmGZo8IDbrHtVRfg7jWNqffEgaIjH0P+WSfnEX38l7jdBBLUxWaZsRNPGJJLizXGwIvqdwrfWYWyTXxXdY4944qOfyfk+a5p849Figi2E2FxY2FxvY21F+KyQxFzg1ouTt7T1BSUXJ93zntA/huT6bBSAw1ojexhLC9pbnHjgkWzA9Y3QZqSmEbA0cN+08SpLCYM0l+DdfKdB+qheT2EPhhjgMr53tuM8njOuSddToL21KuNFSCNttzuT1lBsIiIIjGovCa7rGU+sfqoyaO7SP6vwVjrKbOwt8o7CNlXu/caEdRG6qI4FR2KUh8cD63k4+1S9TFY5hsd+w9fcojDMJdFLO908kgmeHBj9oh1N89uGgUVGrTrpp2viEUbXsc60pJsWN6xr3+ZWOfC2uN2nKfR5uC1f2S/gWnz+xBpLLTUxe6w24nqHtW5FhH0neRvtKzV+Hl8D4onmFzmkNe3dp6+u/tQbbWgaDYaLZo2bnyD9Vo4ZRvbHHG6QyOa0B0jt3EbuPaVLMaALBUfTY8xDfpEDz7+hWZoUTg9Pcl52Gje/if0UuoCIiAiIgIiICIiAo+uwoP1b4LvQe/q71IIgrM1I9njNPeNR5woblBg5qohG2eSEh7X5ojqcvzTrt7Bur+vh0DTu0HvAQVYHtv61tU+HSP4WHW7TzDcqwNiA2AHcLL6Qa1HQNjGmpO5O59g7FsoiAiIgKMxKguc7Rc/OA4gcR2qTXiCiYDh9REJffFT74zylzLty9Gw7M/lstuWk+j5j+h4KwVuFh13MsHcRwd7D2qKljLTZwLT28e47FVEY4W3Fu/27KNrsJMlRBMJ5GCHNeNhGSTN9LX2+RWRRGI45FDUU9O6N7nVGbK5rAWNy/TP9WGpUVkB/rdZo6Zx30Hbv5luNA4CyXVGtV07+ie2FwY8scGOcM2V5GjiONivrk3h1QYo2VEgklaPhZWiwJuTpoLm1he3apOlwtztXeC3/yPk4KZihDRZosAgRxhoAAsBoF9oigIiICIiAiIgIiICIiAo7F8fhpuj6Zxb0j8jLNLru000Gm6261zxG8xgF4aS0HYut4IPlsuT8sK/EX+9vfdOyMiUGPKQcz9ND4R02QddXqrfJuuxF8jhWQMiYGXaWEEl99tHHSysiAiIgIiICIiAvl7ARYgEdq+kQaUmExnYEfVNvRssZwRv03ej2LNi2KMp4XzS3yMGZ2UXNrgaDyqsf8AqxQdcv8As/mgsTcFZxLj5bepbUFIxnitA7ePnUXye5W09bn6AuPR5c2ZuXxr2t17FTSAiIgIiICIiAiIgIiICIvCgxGrZnyZ25yLhtxmI68u9lmVFqKkU9ZL726KpllfI4xlt54JGwEg9IP8o5GtsbWz6E7LVPKScR3hqHzA08ck7zG0mle6WNry1oaLEMdKejNy3owTxuF+FUy5bmbmBAIuLgkXAI6yNVF8ouTLKzoc73M6GTpBlAOY6aG/DRVKkqP704xSGdrq6naJHsa4ub70k1a/KBoQBnHddeHlhUOgZ0cpMrcPlfLZlyypY+FozDLYOF3+D6LWQdHXmcXtcXte3G3XZUmoq6qKWb+8yvbBUUzWtcxlnsqCwSB5awXAzGxFsttbrPymxKWKpkMfggU0OZ4jDnRsdVFsjwbEnKwl2XUDe26C4oqLT4nPJIyGOpkdC6qMTZw1he+P3q+R4D8uU5ZAAH27NSLqxck62SWlY6U5nh0jC4jKXdHK+MOIGgJDAdNNUEwiIgIi8KDDJXRtcGOkYHEXDS4BxHWGk3tovTVsDOkL25CAc1xlsdjm2sbhUzAJqdsT2Thgrs03SCRvwr5Lvs5jiLlpZbKWm2XRQszpmUEcTpHvjkw6GXK5gHRvZLTtAZlaCBlfsbnwb9aDqMkYcCHAEHcEXB8i1jQw3t0cdzrbK25A30t2hVMY5N04HTO6U1ckTqfIMrKZue0vi5h4AZJ0l7Euy24DQ/a1W2GnmzGWZ9BPMS6JpLHF1MLMAbcBrS52S/hFut+AX2BsTXOawMDgAXBuUEA3ykga8DbuKzveALkgDrOi5q/FHsmqZKed0zHCjY6d2UZYyZ85EgZl0OUZspy59dtJupq5jhpdI+OU9MwNc3LMDH74YBm8ANc4Nvchu4uguAXqosePTmQfDOMxnnZJT5RlhgYJckg8G4sGxOzkkOz24i23yWr6gywCaV8gnoW1Dg9rWhkoMYIZlaLAh58E32QW9ERAREQEREBERAREQfOQb8UDAvpEHyGpkC+kQeWQheog+Q1egL1EBERAREQfOQXuvcq9RB85V7Zeog+QwdSBi+kQfORe5V6iAiIgIiICIiAiIgLxzgASTYDUk7Adq9Whj3xWf7GT8DkHz/aOk/1UH/Kz2rPSYrDKSIpo5CBciN7XEDrIB2X5z5sOQkOJvmZK98YjjY4GMMucxIsczT1LsnInmxgwyWSWKWR5kYGESBlgA7NcZWhBckREBERBr12IRQtzzSMjbcDNI4NFzsLnS60P7YUH+sp/+aP2r45W8lYsQp+gmc9rc7X3jIBu29vGBFtepcn5weaWkoKF9RFJM57XxtAkLC2z3hp2YDsTxQdqocQimbnhkZI25GaNwcLjcXGl1sLnvMaP8LH3iX1hWiv5R9FXU1J0d/fDJn581snRBptlt4V83WLIJeWdrRdzg0dbiAPOVh/aUP8A3Y/97faqFz7D/DG/eYvU9UvkPzPRV9HHUuqXxl7njK1jCBkeW7nXgg7vFM1wu1wcOtpBHnC+1A8i+SjcOpRTskMgD3PzOAafDN7WClcQdIIpDCAZAxxjDti/KcgPZeyDYul1RubGuxWRs/7TY5tnN6MyMbG6+ucBrd2DwbHv1K1+S+IYy7FJ2VcZFIOkyksa1gAd8F0Txq8kb3vx2QdCWGsq2RRvkkcGsY0uc47Na0XJPkWYLWxGgZPFJFJfJIxzHWNjlcLGxG2hQV7/ANUcK/10X/l7FKYJyqpKwvFLOyXJbNkv4Oa9r3HGx8ypWPcz2GxUs8jGS5o4ZHtvK8jMxjnC446hQfuej4Vb9WD1yors6Ly6XRHqIiAiIgIiIC0cd+Kz/Yyfgct5aOO/FZ/sZPwOQcd9z1+/qvsYvxuV65Zc6UGHVDYJYZXkxtkzR5LAOc4bOIN/BKovuev39V9jF+Nyyc6OGtqMepYHkhssMcZI3GZ0wB8hsfIiuy0VayaNkkbg5j2hzXDYtcLgr5xKtEMMkpBIjjfIQNyGNLiBfjouU80PKR9NPJhVWcrmPd0V+DxcvjB6j47e89YXSuVXxGq+7TfluRGjyJ5aR4lC+WKN8YY/IRJlJJytdfwSdPCVjXL/AHP/AMQm+8H8uNTOMc8OGU7ywzOkcCQehaXAEaEZzZp8hKC7qic9XyTL9pD+a1b/ACZ5zaCueI4ZS2Q+KyVuQutvlOocewG60Oer5Jl+0h/Nag0eZul6XBnR5nMzyztzRnK5t7C7XcCOBUdivIMNxShhFXXOEkVQTI6YmSPIGWDH5fBBvqONlMcxvyWPvEvrC6Eg5Rzr4KKXBxGJZpf72x2aof0j9Q/TNbYW2U/zMfJEP15vzXrS59vkxv3mL1PWDm+x9lFyebUSBzmxul0Zu4unLWgX0GrhqUV0xRfKDlLT0UfSVMgY3Yblzz1MaNXHuWlyR5YxV9KahrXRta5zXtfa7SwAnUaEWIN1yjAqN3KHFJJpy73rCLhoNrRk/BxDqLrFziNd+yxE/Nz6GRxFHh8swHEk38rI2ut51s4PzyvfURQVGHyxOlkbG0gndxsPBka241ubHa66RQ0EcLBHDG2NjRYNYA0DyBZXxg2uAbG4uL2PWO1BQudrlpU4dFA6mLAZHvDukbn0a0EW1FtSrphFS6SCF7rZnxMcbaC7mgm3lK5d7oX9xSfaS/garZinLGPDcNpppGOkzRwxtaywJcYwdSdAAGlBOcrPiNX92m/KeuWe558as+rB65V0Cox1lZhE1RGCGy0kxAduLRvBBt1EFc/9zz41b9WD1yoq8VfNXQSSPke2bM9znutUTAZnG5sA6wFzsFI8neRNLQue+nEgL2hruklkk0BvoHuNlPoiAREQEREBERAWjjvxWf7GT8DlvLRx34rP9jJ+ByDjvuev39V9jF+Ny3eXx/8AcuH91P8AmyrS9z1+/qvsYvxuW5y//wCpcP8A/r/myora56OSjmlmJU12yRFolLdwGkdHL3tNgewjqVjw3la3EMGnmFhIKaZkrR82QROvYfROjh2FXKpp2vY5j2hzXNLXA6gtIsQR1WXBugfguIVFK8n3rVwvY1x2yPa4ROP8THHI7sN0Rbvc/wDxCb7wfy41aaikwmgzPkbSwGRznkyZM7y43JGa7iLnYaBUDmpxc0uB107Rd0T3uAO2YRR5b9l7L45ruRUOJNlrsQLqh7pnMDXuNrtDSXOsRfV1g3YAbdRUJzpYphzpYKjDJGCZriZOha5gu3K6N/igZrgi4306l0HnYqekwPpD8807/wDc9h/VVXnwwOjpYKZtNBFE9z3k9GxrS5jWcbakZnNVj5yv+nmfVpfXGg2OY35LH28vrC6Eue8xvyWPvEvrC6EiOdc+3yY37zF6nrHzcVFPHyfa6rydADN0nSDM0tMzhYtsb3JAA7QsnPt8mN+8xep6+ObXBIqvAGQTgmOR0oOU2ItM5wIPAggHyIqSqa+kfglU7DcghFNOGiNuTK7I7MC0gEO1ub96r/ufmN961RG/TtB7hGLesq74LyMpqWkfSQh3RyB+cvOZzjI3K4k6cLDQDZck5uMb/Y+IT0dYcjHkMLjo1r236OQn6D2u37R2ojvSL5a4EAg3B1FuI7F9IORe6G/c0n2kv4Gq34jWUMeFwHEQwwmKEWkaX3f0bS3K0Aku0J02sVUPdDfuaT7SX8DVc6nknBiGHU8NQHWEcL2lhyua4RgXBsRsSLEIM2IVED8JmdS5OhNHL0fRizcvRPAAbYW4iy537nnxq36sHrlXRcRweKlwqeCEERx0kzWgm5/dvJJPEkknyrnXuefGrfqweuVFdoRERBERAREQEREBaOO/FZ/sZPwOW8tDHvis/wBjJ+ByDj3uev39V9jF+NyuPKjkFUVOL0tbG6IRQ9FmDi4POR73HKA0jZw4rlHNhy7hwySZ8rHyCSNjQIyy4yknXMR1rsnInnOgxOWSKKKRhjYHkyFhBBdlsMriUVclVOcXkSMSpcjS1s0ZzRPdewOzmuI1yuHpAPBWtERQ+QXN8+loaikrCx4ne6/REkZHMaw6uAsdCfMqzhvN/jeGyPbh9RC+F5v8IQOwOdG5ps61hdp1XYkQcfx7mgrquIyz1bJaxzgCXEtijiAddjA1u+Yg7AadpJmedKldHgIjfbOwUzHZbkZmuYDYnhcK08teVrMOpvfD43SDO1mVpDTd19bu04LkXLrnghxCjfTtp3xlzmOzOewgZHh2w14Iq88xvyWPt5fWF0Jc95jD/hY+8S+sLoSI51z7fJjfvMXqet3mY+SIfrzfmvWjz7n/AAxv3mL1PVX5v+dmjoaGOnmZMXtdISWNaW+E9zhYlw4EIrtyq3LXm9psSaDJdkrRZsrLZgPouB0e2/A+QhSPJTlRFiFOJ4Wvawuc20gAN2mx0BK38QfIIpDEA6QMcWA7OeGnKD2E2RHJqbmxxql8CjxFojGwL5GAf/GWuaPIpHCeb/GDUQy1mJ3bFI2TIwveHZTexb4DbHUbHdS/NjimKTNn/acbm2c3oy+MROJN84DQBdo8Gx9JWvyYxfGH4rPHVRFtIOkykxhrWgO+CMcv+YSN9+OyDb5zeQcuJxwtilZGY3PcekDjfM0AWy9ytuF0hihijJBLI2MJGxLWhpI8y2QtLHcRNPTTTBucxRPkDb2zFrSbXANr26kGDlX8Rq/u035T1yz3PPjVn1YPXKsGJ89000EsRoMokjfHfpHm2dpbe3R62utn3PsRa6suCPBh3BF9ZUV2ZEREEREBERAREQF45oIIIuDoQdiO1eogjv7OUn+lg/4mexZ6TCoYiTFDHGSLExsa0kdRLRstpEBERAREQY5qdrxZ7WuHU4AjzFYP2RB/2Yv9jfYttEGOGnawWY0NG9mgAeYLIiINavw2KduSeJkjbg5ZGhwuNjY6X1Ud/YvD/wDRU3/DH7FNIg16DDooGZIY2RsuTljaGi53NhotiyIgWXll6iAiIg8svb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CEAAkGBhISERQUERIVFRUVFBgVFxgSFxcVGBQVFhcWFxYXFhQXHCYeFxolGxUUHy8gJScpLSwsFx8xNTAqNSYrLCkBCQoKDQwNFA8PDSkYFBgpKSkpKSkpKSkpKSkpKSkpKSkpKSkpKSkpKSkpKSkpKSkpKSkpKSkpKSkpKSkpKSkpKf/AABEIAOEA4QMBIgACEQEDEQH/xAAcAAEAAgMBAQEAAAAAAAAAAAAABQYDBAcBAgj/xABMEAABAwIEAQYHDQUHAwUAAAABAAIDBBEFEiExQQYHE1FhcSIygZGhsdEIFCM0NUJScnN0srPBFTNi4fAWJCVDVJKTNlOiFyaDhNL/xAAVAQEBAAAAAAAAAAAAAAAAAAAAAf/EABQRAQAAAAAAAAAAAAAAAAAAAAD/2gAMAwEAAhEDEQA/AO4oiICIiAiIgIiICIiAiIgIiICIiAiLHNUNYLucB3oMiKOkxpvzWuPo9eqwux61vAAvoLu3PUNNUEuii2431sPkIPrstqHEo3aXsep2nr3QbSIiAiIgIiICIiAiIgIiICItCuxRrDZvhO9A7z+iDfXw6QDcjylV2ete/wAZx7hoPQoXlDiUlPD0kNM6odna3JHvY7u2O36oL614Oxv3L6VSZw4HzEHquFuU+JyN45h1O9u6CwotajrmyDTcbg7j+utbKAiIgIiiMTrbksadPnHr/h9qD6rMW4R+V3/56+9RpNzckk9Z1PnUVyframRshqqcQObI5rAHZs8Y2d/XoW3LV8G+c7eTrVRsqLxbAIKiWCWUuzU7y+PK/KLm3jDiLgLI9xO5J/rqUZX4jJHPBGymdIyUuD5G2yw2+lp5VFWMFCFGgdWnd/JZo6kjfUenz8VRKUtc+PbVvUf0PBTdPUteLtPtB6iqpVSvMT3QBrpMjsgcbAvt4IceAuvOT1XUiGN9QxrJ8vwjGG7dzpe51tbibFBcUWOCYPaHDYrIoCIiAiIgIiICIvHHRBoYrX5Blb4x4/RHX39Sp8WOZqx9L0MoyRiTpSPg3Xt4IPXrv1gqXmmL3Fx4n0cPQo7F68xtAafCdt/COJ7+CD2sxVkenjO6hw7zw7lHPx6TgGjyE+klRq1MVpZJIi2GXonkizwL2sdR5UE/Hjzx4zWkdlwf1Ck6bEGPaS25IFy3523AcVV2AgC5ubC52ubam3BZI5S0hzTYjb+upBOcmMfNTEJ2xSQnM5uWUWd4JtftBV2o6oSNBHcR1HiqrSVXSMDuvQ9hG4UnhFRlktwdp5Rt+oQTyIiDWr6nIwkb7DvKgLKQxqS72t6hfynT9Co2aTK0nzd/BVGvUS3OUbce09XcobBca98dL8FJF0Uhj+FFs9vnN7NPUpIBR2KVZ8QHhr+g/VRX3PigGjRm7dh/NaxxWT+HzfzWmtKuo5XvidHMY2sdd7QL9I3q9Y8qCdjxc/OaD9XQ+YrNX17mwPkgZ0z2tJawGxc7qUSstNUFjrjyjrCCYwyqeY43vj6N7mAvjJvlJ3bfrClmuBAI2KjmuuARsRcLZo37jyj9UEvhFRldlOztR9b+Y9SmlWA+1iNwb+ZWZrri6D1ERAREQEREBa2IvtE8/wAJ9Oi2VrYiy8Tx/CfRqgqL8WhbM2nMjRM5udsfzi0X19B8yiMZkvM7sAHoufWpp+HxGVsxjYZWtLWvIGYNO4B6tVC4zHaZ38QB9Fj6kGioLlFysbSuawML3kZiL5Q1t7C511NlOqC5Rck2VTmvzljwMtwMwLdxccCOtBIYNizKmISMBGpBB3a4bi/Hdbq0sGwltNEI2EmxLiTu5x3PZst1BKYNVtjZKXuDWNGdxOzQAcxPmUvheIxytjmheHscQWubsbGx38oUVglMHNkztDmuAYQRcEWOYEcRqApfD6JkYZHExrGAhrWsFgBe+g86C3oiIKrymxeGnL5aiQRsBY3M6+5Gg0161hqngtbY3BIII4i1x+i2uUGHxyueyaNsjDldleMwuBobHtC1atug7D+lh+iqIylxSGSSSNkjXPiIEjRuwnr9KiZH3cT1kn0qZgoImPe9kbWvkIL3NFi8jYuPFQ0rLOI6iQor4VYxbl0yGYxiIvDDZ7g4DXiGi2tu1WdVjFuQrJpjIJCzObuaGh2vEtPC/lQWOmqGyMa9pu17Q4dx2WRY6enbGxrGizWNDR3ALIgkocQZFTuklcGsjvmceAv2d4UhhtUyQRyRuDmPF2kbFpFwfQtKjpGvhLZGhzX3u1wuHA8CD3LfooQ0sa0BrWiwDRYAAWAA4boPtmMwGodTCRpmazOWa3DTbXa3Eab6q20Drxs+qPUqwKGISGURs6Qtyl4aM5aPml29laKFto2D+EepUZ0RFAREQEREBeOFwvUQVaaEscWngbeTh6FH4rQmRt2+M3btHEd/UrRitDmGZo8IDbrHtVRfg7jWNqffEgaIjH0P+WSfnEX38l7jdBBLUxWaZsRNPGJJLizXGwIvqdwrfWYWyTXxXdY4944qOfyfk+a5p849Figi2E2FxY2FxvY21F+KyQxFzg1ouTt7T1BSUXJ93zntA/huT6bBSAw1ojexhLC9pbnHjgkWzA9Y3QZqSmEbA0cN+08SpLCYM0l+DdfKdB+qheT2EPhhjgMr53tuM8njOuSddToL21KuNFSCNttzuT1lBsIiIIjGovCa7rGU+sfqoyaO7SP6vwVjrKbOwt8o7CNlXu/caEdRG6qI4FR2KUh8cD63k4+1S9TFY5hsd+w9fcojDMJdFLO908kgmeHBj9oh1N89uGgUVGrTrpp2viEUbXsc60pJsWN6xr3+ZWOfC2uN2nKfR5uC1f2S/gWnz+xBpLLTUxe6w24nqHtW5FhH0neRvtKzV+Hl8D4onmFzmkNe3dp6+u/tQbbWgaDYaLZo2bnyD9Vo4ZRvbHHG6QyOa0B0jt3EbuPaVLMaALBUfTY8xDfpEDz7+hWZoUTg9Pcl52Gje/if0UuoCIiAiIgIiICIiAo+uwoP1b4LvQe/q71IIgrM1I9njNPeNR5woblBg5qohG2eSEh7X5ojqcvzTrt7Bur+vh0DTu0HvAQVYHtv61tU+HSP4WHW7TzDcqwNiA2AHcLL6Qa1HQNjGmpO5O59g7FsoiAiIgKMxKguc7Rc/OA4gcR2qTXiCiYDh9REJffFT74zylzLty9Gw7M/lstuWk+j5j+h4KwVuFh13MsHcRwd7D2qKljLTZwLT28e47FVEY4W3Fu/27KNrsJMlRBMJ5GCHNeNhGSTN9LX2+RWRRGI45FDUU9O6N7nVGbK5rAWNy/TP9WGpUVkB/rdZo6Zx30Hbv5luNA4CyXVGtV07+ie2FwY8scGOcM2V5GjiONivrk3h1QYo2VEgklaPhZWiwJuTpoLm1he3apOlwtztXeC3/yPk4KZihDRZosAgRxhoAAsBoF9oigIiICIiAiIgIiICIiAo7F8fhpuj6Zxb0j8jLNLru000Gm6261zxG8xgF4aS0HYut4IPlsuT8sK/EX+9vfdOyMiUGPKQcz9ND4R02QddXqrfJuuxF8jhWQMiYGXaWEEl99tHHSysiAiIgIiICIiAvl7ARYgEdq+kQaUmExnYEfVNvRssZwRv03ej2LNi2KMp4XzS3yMGZ2UXNrgaDyqsf8AqxQdcv8As/mgsTcFZxLj5bepbUFIxnitA7ePnUXye5W09bn6AuPR5c2ZuXxr2t17FTSAiIgIiICIiAiIgIiICIvCgxGrZnyZ25yLhtxmI68u9lmVFqKkU9ZL726KpllfI4xlt54JGwEg9IP8o5GtsbWz6E7LVPKScR3hqHzA08ck7zG0mle6WNry1oaLEMdKejNy3owTxuF+FUy5bmbmBAIuLgkXAI6yNVF8ouTLKzoc73M6GTpBlAOY6aG/DRVKkqP704xSGdrq6naJHsa4ub70k1a/KBoQBnHddeHlhUOgZ0cpMrcPlfLZlyypY+FozDLYOF3+D6LWQdHXmcXtcXte3G3XZUmoq6qKWb+8yvbBUUzWtcxlnsqCwSB5awXAzGxFsttbrPymxKWKpkMfggU0OZ4jDnRsdVFsjwbEnKwl2XUDe26C4oqLT4nPJIyGOpkdC6qMTZw1he+P3q+R4D8uU5ZAAH27NSLqxck62SWlY6U5nh0jC4jKXdHK+MOIGgJDAdNNUEwiIgIi8KDDJXRtcGOkYHEXDS4BxHWGk3tovTVsDOkL25CAc1xlsdjm2sbhUzAJqdsT2Thgrs03SCRvwr5Lvs5jiLlpZbKWm2XRQszpmUEcTpHvjkw6GXK5gHRvZLTtAZlaCBlfsbnwb9aDqMkYcCHAEHcEXB8i1jQw3t0cdzrbK25A30t2hVMY5N04HTO6U1ckTqfIMrKZue0vi5h4AZJ0l7Euy24DQ/a1W2GnmzGWZ9BPMS6JpLHF1MLMAbcBrS52S/hFut+AX2BsTXOawMDgAXBuUEA3ykga8DbuKzveALkgDrOi5q/FHsmqZKed0zHCjY6d2UZYyZ85EgZl0OUZspy59dtJupq5jhpdI+OU9MwNc3LMDH74YBm8ANc4Nvchu4uguAXqosePTmQfDOMxnnZJT5RlhgYJckg8G4sGxOzkkOz24i23yWr6gywCaV8gnoW1Dg9rWhkoMYIZlaLAh58E32QW9ERAREQEREBERAREQfOQb8UDAvpEHyGpkC+kQeWQheog+Q1egL1EBERAREQfOQXuvcq9RB85V7Zeog+QwdSBi+kQfORe5V6iAiIgIiICIiAiIgLxzgASTYDUk7Adq9Whj3xWf7GT8DkHz/aOk/1UH/Kz2rPSYrDKSIpo5CBciN7XEDrIB2X5z5sOQkOJvmZK98YjjY4GMMucxIsczT1LsnInmxgwyWSWKWR5kYGESBlgA7NcZWhBckREBERBr12IRQtzzSMjbcDNI4NFzsLnS60P7YUH+sp/+aP2r45W8lYsQp+gmc9rc7X3jIBu29vGBFtepcn5weaWkoKF9RFJM57XxtAkLC2z3hp2YDsTxQdqocQimbnhkZI25GaNwcLjcXGl1sLnvMaP8LH3iX1hWiv5R9FXU1J0d/fDJn581snRBptlt4V83WLIJeWdrRdzg0dbiAPOVh/aUP8A3Y/97faqFz7D/DG/eYvU9UvkPzPRV9HHUuqXxl7njK1jCBkeW7nXgg7vFM1wu1wcOtpBHnC+1A8i+SjcOpRTskMgD3PzOAafDN7WClcQdIIpDCAZAxxjDti/KcgPZeyDYul1RubGuxWRs/7TY5tnN6MyMbG6+ucBrd2DwbHv1K1+S+IYy7FJ2VcZFIOkyksa1gAd8F0Txq8kb3vx2QdCWGsq2RRvkkcGsY0uc47Na0XJPkWYLWxGgZPFJFJfJIxzHWNjlcLGxG2hQV7/ANUcK/10X/l7FKYJyqpKwvFLOyXJbNkv4Oa9r3HGx8ypWPcz2GxUs8jGS5o4ZHtvK8jMxjnC446hQfuej4Vb9WD1yors6Ly6XRHqIiAiIgIiIC0cd+Kz/Yyfgct5aOO/FZ/sZPwOQcd9z1+/qvsYvxuV65Zc6UGHVDYJYZXkxtkzR5LAOc4bOIN/BKovuev39V9jF+Nyyc6OGtqMepYHkhssMcZI3GZ0wB8hsfIiuy0VayaNkkbg5j2hzXDYtcLgr5xKtEMMkpBIjjfIQNyGNLiBfjouU80PKR9NPJhVWcrmPd0V+DxcvjB6j47e89YXSuVXxGq+7TfluRGjyJ5aR4lC+WKN8YY/IRJlJJytdfwSdPCVjXL/AHP/AMQm+8H8uNTOMc8OGU7ywzOkcCQehaXAEaEZzZp8hKC7qic9XyTL9pD+a1b/ACZ5zaCueI4ZS2Q+KyVuQutvlOocewG60Oer5Jl+0h/Nag0eZul6XBnR5nMzyztzRnK5t7C7XcCOBUdivIMNxShhFXXOEkVQTI6YmSPIGWDH5fBBvqONlMcxvyWPvEvrC6Eg5Rzr4KKXBxGJZpf72x2aof0j9Q/TNbYW2U/zMfJEP15vzXrS59vkxv3mL1PWDm+x9lFyebUSBzmxul0Zu4unLWgX0GrhqUV0xRfKDlLT0UfSVMgY3Yblzz1MaNXHuWlyR5YxV9KahrXRta5zXtfa7SwAnUaEWIN1yjAqN3KHFJJpy73rCLhoNrRk/BxDqLrFziNd+yxE/Nz6GRxFHh8swHEk38rI2ut51s4PzyvfURQVGHyxOlkbG0gndxsPBka241ubHa66RQ0EcLBHDG2NjRYNYA0DyBZXxg2uAbG4uL2PWO1BQudrlpU4dFA6mLAZHvDukbn0a0EW1FtSrphFS6SCF7rZnxMcbaC7mgm3lK5d7oX9xSfaS/garZinLGPDcNpppGOkzRwxtaywJcYwdSdAAGlBOcrPiNX92m/KeuWe558as+rB65V0Cox1lZhE1RGCGy0kxAduLRvBBt1EFc/9zz41b9WD1yoq8VfNXQSSPke2bM9znutUTAZnG5sA6wFzsFI8neRNLQue+nEgL2hruklkk0BvoHuNlPoiAREQEREBERAWjjvxWf7GT8DlvLRx34rP9jJ+ByDjvuev39V9jF+Ny3eXx/8AcuH91P8AmyrS9z1+/qvsYvxuW5y//wCpcP8A/r/myora56OSjmlmJU12yRFolLdwGkdHL3tNgewjqVjw3la3EMGnmFhIKaZkrR82QROvYfROjh2FXKpp2vY5j2hzXNLXA6gtIsQR1WXBugfguIVFK8n3rVwvY1x2yPa4ROP8THHI7sN0Rbvc/wDxCb7wfy41aaikwmgzPkbSwGRznkyZM7y43JGa7iLnYaBUDmpxc0uB107Rd0T3uAO2YRR5b9l7L45ruRUOJNlrsQLqh7pnMDXuNrtDSXOsRfV1g3YAbdRUJzpYphzpYKjDJGCZriZOha5gu3K6N/igZrgi4306l0HnYqekwPpD8807/wDc9h/VVXnwwOjpYKZtNBFE9z3k9GxrS5jWcbakZnNVj5yv+nmfVpfXGg2OY35LH28vrC6Eue8xvyWPvEvrC6EiOdc+3yY37zF6nrHzcVFPHyfa6rydADN0nSDM0tMzhYtsb3JAA7QsnPt8mN+8xep6+ObXBIqvAGQTgmOR0oOU2ItM5wIPAggHyIqSqa+kfglU7DcghFNOGiNuTK7I7MC0gEO1ub96r/ufmN961RG/TtB7hGLesq74LyMpqWkfSQh3RyB+cvOZzjI3K4k6cLDQDZck5uMb/Y+IT0dYcjHkMLjo1r236OQn6D2u37R2ojvSL5a4EAg3B1FuI7F9IORe6G/c0n2kv4Gq34jWUMeFwHEQwwmKEWkaX3f0bS3K0Aku0J02sVUPdDfuaT7SX8DVc6nknBiGHU8NQHWEcL2lhyua4RgXBsRsSLEIM2IVED8JmdS5OhNHL0fRizcvRPAAbYW4iy537nnxq36sHrlXRcRweKlwqeCEERx0kzWgm5/dvJJPEkknyrnXuefGrfqweuVFdoRERBERAREQEREBaOO/FZ/sZPwOW8tDHvis/wBjJ+ByDj3uev39V9jF+NyuPKjkFUVOL0tbG6IRQ9FmDi4POR73HKA0jZw4rlHNhy7hwySZ8rHyCSNjQIyy4yknXMR1rsnInnOgxOWSKKKRhjYHkyFhBBdlsMriUVclVOcXkSMSpcjS1s0ZzRPdewOzmuI1yuHpAPBWtERQ+QXN8+loaikrCx4ne6/REkZHMaw6uAsdCfMqzhvN/jeGyPbh9RC+F5v8IQOwOdG5ps61hdp1XYkQcfx7mgrquIyz1bJaxzgCXEtijiAddjA1u+Yg7AadpJmedKldHgIjfbOwUzHZbkZmuYDYnhcK08teVrMOpvfD43SDO1mVpDTd19bu04LkXLrnghxCjfTtp3xlzmOzOewgZHh2w14Iq88xvyWPt5fWF0Jc95jD/hY+8S+sLoSI51z7fJjfvMXqet3mY+SIfrzfmvWjz7n/AAxv3mL1PVX5v+dmjoaGOnmZMXtdISWNaW+E9zhYlw4EIrtyq3LXm9psSaDJdkrRZsrLZgPouB0e2/A+QhSPJTlRFiFOJ4Wvawuc20gAN2mx0BK38QfIIpDEA6QMcWA7OeGnKD2E2RHJqbmxxql8CjxFojGwL5GAf/GWuaPIpHCeb/GDUQy1mJ3bFI2TIwveHZTexb4DbHUbHdS/NjimKTNn/acbm2c3oy+MROJN84DQBdo8Gx9JWvyYxfGH4rPHVRFtIOkykxhrWgO+CMcv+YSN9+OyDb5zeQcuJxwtilZGY3PcekDjfM0AWy9ytuF0hihijJBLI2MJGxLWhpI8y2QtLHcRNPTTTBucxRPkDb2zFrSbXANr26kGDlX8Rq/u035T1yz3PPjVn1YPXKsGJ89000EsRoMokjfHfpHm2dpbe3R62utn3PsRa6suCPBh3BF9ZUV2ZEREEREBERAREQF45oIIIuDoQdiO1eogjv7OUn+lg/4mexZ6TCoYiTFDHGSLExsa0kdRLRstpEBERAREQY5qdrxZ7WuHU4AjzFYP2RB/2Yv9jfYttEGOGnawWY0NG9mgAeYLIiINavw2KduSeJkjbg5ZGhwuNjY6X1Ud/YvD/wDRU3/DH7FNIg16DDooGZIY2RsuTljaGi53NhotiyIgWXll6iAiIg8svb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228600" y="2590800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0" name="Picture 10" descr="http://t2.gstatic.com/images?q=tbn:ANd9GcQfdgJCjoUYSngo-5XTXVTqLSjBVaibKHRs4vIKrmzqDjTIv1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4800600" cy="304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talk polarity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8" name="Picture 6" descr="http://t1.gstatic.com/images?q=tbn:ANd9GcQCS1ro6_cNC--QIT0W_Gk-8wTJfBJzb7RXAW8n0Nx1HUJfBE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4343400" cy="4365119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838200" y="2819400"/>
            <a:ext cx="2590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5715000" y="1676400"/>
            <a:ext cx="990600" cy="3733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2514600"/>
            <a:ext cx="104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</a:t>
            </a:r>
          </a:p>
          <a:p>
            <a:r>
              <a:rPr lang="en-US" dirty="0" smtClean="0"/>
              <a:t>Polarity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Molecule</a:t>
            </a:r>
          </a:p>
          <a:p>
            <a:r>
              <a:rPr lang="en-US" dirty="0" smtClean="0"/>
              <a:t>Polarity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2420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talk polarity</a:t>
            </a:r>
            <a:br>
              <a:rPr lang="en-US" dirty="0" smtClean="0"/>
            </a:br>
            <a:r>
              <a:rPr lang="en-US" dirty="0" smtClean="0"/>
              <a:t>in a bond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524000"/>
            <a:ext cx="13716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1143000"/>
            <a:ext cx="8643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59080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Covalent (Nm-Nm)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590800"/>
            <a:ext cx="19479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Ionic (M-Nm)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91000" y="1600200"/>
            <a:ext cx="16764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29718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52600" y="3048000"/>
            <a:ext cx="4572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8200" y="3048000"/>
            <a:ext cx="533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810000"/>
            <a:ext cx="1539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Non-polar</a:t>
            </a:r>
          </a:p>
          <a:p>
            <a:r>
              <a:rPr lang="en-US" sz="2400" dirty="0" err="1" smtClean="0"/>
              <a:t>Diatomics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3733800"/>
            <a:ext cx="14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867400" y="381000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495800"/>
            <a:ext cx="7242048" cy="2133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Remember this 1 Thing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All bonds are polar….except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diatomics</a:t>
            </a:r>
            <a:endParaRPr lang="en-US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6096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I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Cl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F</a:t>
            </a:r>
            <a:r>
              <a:rPr lang="en-US" sz="2800" b="1" baseline="-25000" dirty="0" smtClean="0"/>
              <a:t>2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242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talk polarity</a:t>
            </a:r>
            <a:br>
              <a:rPr lang="en-US" dirty="0" smtClean="0"/>
            </a:br>
            <a:r>
              <a:rPr lang="en-US" dirty="0" smtClean="0"/>
              <a:t>in a </a:t>
            </a:r>
            <a:r>
              <a:rPr lang="en-US" dirty="0" err="1" smtClean="0"/>
              <a:t>Molucule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28800" y="1524000"/>
            <a:ext cx="15240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1143000"/>
            <a:ext cx="14077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Molecule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590800"/>
            <a:ext cx="758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SN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590800"/>
            <a:ext cx="89857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P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91000" y="1600200"/>
            <a:ext cx="16764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32004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52600" y="32004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3962400"/>
            <a:ext cx="18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Symmetrical</a:t>
            </a:r>
          </a:p>
          <a:p>
            <a:r>
              <a:rPr lang="en-US" sz="2400" dirty="0" smtClean="0"/>
              <a:t>Non-polar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7400" y="4038600"/>
            <a:ext cx="2056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Asymmetrical</a:t>
            </a:r>
          </a:p>
          <a:p>
            <a:r>
              <a:rPr lang="en-US" sz="2400" dirty="0" smtClean="0"/>
              <a:t>Polar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4724400"/>
            <a:ext cx="7242048" cy="2133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Remember this…..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It’s so simple, it’s a snap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talk shapes </a:t>
            </a:r>
            <a:br>
              <a:rPr lang="en-US" dirty="0" smtClean="0"/>
            </a:br>
            <a:r>
              <a:rPr lang="en-US" dirty="0" smtClean="0"/>
              <a:t>and polarity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8" name="Picture 6" descr="http://t1.gstatic.com/images?q=tbn:ANd9GcQCS1ro6_cNC--QIT0W_Gk-8wTJfBJzb7RXAW8n0Nx1HUJfBE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4343400" cy="4365119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838200" y="2819400"/>
            <a:ext cx="2590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5715000" y="1676400"/>
            <a:ext cx="990600" cy="3733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2514600"/>
            <a:ext cx="104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</a:t>
            </a:r>
          </a:p>
          <a:p>
            <a:r>
              <a:rPr lang="en-US" dirty="0" smtClean="0"/>
              <a:t>Polarity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Molecule</a:t>
            </a:r>
          </a:p>
          <a:p>
            <a:r>
              <a:rPr lang="en-US" dirty="0" smtClean="0"/>
              <a:t>Polarity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Shapes of molecules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1828800" cy="674687"/>
          </a:xfrm>
        </p:spPr>
        <p:txBody>
          <a:bodyPr>
            <a:normAutofit/>
          </a:bodyPr>
          <a:lstStyle/>
          <a:p>
            <a:r>
              <a:rPr lang="en-US" dirty="0" smtClean="0"/>
              <a:t>1. Linear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0" y="3200400"/>
            <a:ext cx="1981200" cy="457200"/>
          </a:xfrm>
        </p:spPr>
        <p:txBody>
          <a:bodyPr/>
          <a:lstStyle/>
          <a:p>
            <a:r>
              <a:rPr lang="en-US" dirty="0" smtClean="0"/>
              <a:t>2. Bent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828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Seen with only 2 elements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    H-H               H-</a:t>
            </a:r>
            <a:r>
              <a:rPr lang="en-US" sz="2400" dirty="0" err="1" smtClean="0"/>
              <a:t>Cl</a:t>
            </a:r>
            <a:r>
              <a:rPr lang="en-US" sz="2400" dirty="0" smtClean="0"/>
              <a:t>                </a:t>
            </a:r>
            <a:r>
              <a:rPr lang="en-US" sz="2400" dirty="0" err="1" smtClean="0"/>
              <a:t>NaCl</a:t>
            </a:r>
            <a:r>
              <a:rPr lang="en-US" sz="2400" dirty="0" smtClean="0"/>
              <a:t>               O=C=O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7338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Seen with Oxygen (</a:t>
            </a:r>
            <a:r>
              <a:rPr lang="en-US" sz="2400" dirty="0" err="1" smtClean="0"/>
              <a:t>Grp</a:t>
            </a:r>
            <a:r>
              <a:rPr lang="en-US" sz="2400" dirty="0" smtClean="0"/>
              <a:t> 16) central with 2 other elements!</a:t>
            </a:r>
          </a:p>
          <a:p>
            <a:endParaRPr lang="en-US" sz="2400" dirty="0" smtClean="0"/>
          </a:p>
          <a:p>
            <a:r>
              <a:rPr lang="en-US" sz="2400" dirty="0" smtClean="0"/>
              <a:t>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                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           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Se          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Te</a:t>
            </a:r>
          </a:p>
          <a:p>
            <a:endParaRPr lang="en-US" sz="2400" dirty="0" smtClean="0"/>
          </a:p>
          <a:p>
            <a:r>
              <a:rPr lang="en-US" sz="2400" dirty="0" smtClean="0"/>
              <a:t>      </a:t>
            </a:r>
          </a:p>
          <a:p>
            <a:endParaRPr lang="en-US" sz="2400" dirty="0"/>
          </a:p>
        </p:txBody>
      </p:sp>
      <p:pic>
        <p:nvPicPr>
          <p:cNvPr id="5122" name="Picture 2" descr="http://t0.gstatic.com/images?q=tbn:ANd9GcQZDwkMHcitsCLgUeG9OajyAu48wmo3VUMUdtQw0eGbZZm3WF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950"/>
            <a:ext cx="1763486" cy="1543050"/>
          </a:xfrm>
          <a:prstGeom prst="rect">
            <a:avLst/>
          </a:prstGeom>
          <a:noFill/>
        </p:spPr>
      </p:pic>
      <p:pic>
        <p:nvPicPr>
          <p:cNvPr id="13314" name="Picture 2" descr="http://t3.gstatic.com/images?q=tbn:ANd9GcSnlIC9H9mWsh99aRXSvmhsXb9GwE68IenDnBw5vydLecRHYqcd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638800"/>
            <a:ext cx="1507066" cy="1066800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QH68GqnvTL2LINis8TgySa8Y28QeOHA6wbcANYjGCLm3xqWlp1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562600"/>
            <a:ext cx="1600200" cy="111240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57800" y="563880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5715000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81400" y="6248400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90800" y="6172200"/>
            <a:ext cx="33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43600" y="6172200"/>
            <a:ext cx="33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00600" y="6172200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13318" name="Picture 6" descr="http://t3.gstatic.com/images?q=tbn:ANd9GcTQ9eUtR_wBulk27wYrNq1MnLP76smNJh6Nuf98OGqYQxYhdu_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87451">
            <a:off x="1287742" y="4420823"/>
            <a:ext cx="1112088" cy="990600"/>
          </a:xfrm>
          <a:prstGeom prst="rect">
            <a:avLst/>
          </a:prstGeom>
          <a:noFill/>
        </p:spPr>
      </p:pic>
      <p:pic>
        <p:nvPicPr>
          <p:cNvPr id="19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0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pPr algn="ctr"/>
            <a:r>
              <a:rPr lang="en-US" dirty="0" smtClean="0"/>
              <a:t>Shapes of molecules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2590800" cy="674687"/>
          </a:xfrm>
        </p:spPr>
        <p:txBody>
          <a:bodyPr>
            <a:normAutofit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Trigonal</a:t>
            </a:r>
            <a:r>
              <a:rPr lang="en-US" dirty="0" smtClean="0"/>
              <a:t> Planar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152400" y="3200400"/>
            <a:ext cx="26670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Trigonal</a:t>
            </a:r>
            <a:r>
              <a:rPr lang="en-US" dirty="0" smtClean="0"/>
              <a:t> Pyramidal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Seen with Al (13) central with 3 other elements</a:t>
            </a:r>
          </a:p>
          <a:p>
            <a:r>
              <a:rPr lang="en-US" sz="2400" dirty="0" smtClean="0"/>
              <a:t>     AlBr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733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Seen with Nitrogen (15) central with 3 other elements!</a:t>
            </a:r>
          </a:p>
          <a:p>
            <a:endParaRPr lang="en-US" sz="2400" dirty="0" smtClean="0"/>
          </a:p>
          <a:p>
            <a:r>
              <a:rPr lang="en-US" sz="2400" dirty="0" smtClean="0"/>
              <a:t> 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                                       </a:t>
            </a:r>
            <a:endParaRPr lang="en-US" sz="2400" dirty="0"/>
          </a:p>
        </p:txBody>
      </p:sp>
      <p:pic>
        <p:nvPicPr>
          <p:cNvPr id="29698" name="Picture 2" descr="http://t0.gstatic.com/images?q=tbn:ANd9GcTbxJuu9w8c0loCirXo-S7gzFTccyrkb989j7BpMY3Cjx38C3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1990725"/>
            <a:ext cx="1600199" cy="1600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9710" name="Picture 14" descr="http://t0.gstatic.com/images?q=tbn:ANd9GcRpOiXu4OIorKSj5-Z_dga4ddcPYy05dFaMTg5G4GGA-Thaf0B-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13101"/>
            <a:ext cx="2286000" cy="2044899"/>
          </a:xfrm>
          <a:prstGeom prst="rect">
            <a:avLst/>
          </a:prstGeom>
          <a:noFill/>
        </p:spPr>
      </p:pic>
      <p:pic>
        <p:nvPicPr>
          <p:cNvPr id="29712" name="Picture 16" descr="http://t2.gstatic.com/images?q=tbn:ANd9GcTrS7LSSQZJuoQIBZ406K7mjEq996YqwxDBkB3lepTXteguOf7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05400"/>
            <a:ext cx="1733547" cy="1295400"/>
          </a:xfrm>
          <a:prstGeom prst="rect">
            <a:avLst/>
          </a:prstGeom>
          <a:noFill/>
        </p:spPr>
      </p:pic>
      <p:pic>
        <p:nvPicPr>
          <p:cNvPr id="29714" name="Picture 18" descr="http://t3.gstatic.com/images?q=tbn:ANd9GcS2Kc2OzR9jM-bBFwgN4vFpYNbReEYU1TWV8Hsb-joH7A1pCzOz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876800"/>
            <a:ext cx="1886226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pPr algn="ctr"/>
            <a:r>
              <a:rPr lang="en-US" dirty="0" smtClean="0"/>
              <a:t>Shapes of molecules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152400" y="914400"/>
            <a:ext cx="1981200" cy="457200"/>
          </a:xfrm>
        </p:spPr>
        <p:txBody>
          <a:bodyPr/>
          <a:lstStyle/>
          <a:p>
            <a:r>
              <a:rPr lang="en-US" dirty="0" smtClean="0"/>
              <a:t>5. Tetrahedral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160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Seen with Carbon (14) central with 4 other elements!</a:t>
            </a:r>
          </a:p>
          <a:p>
            <a:endParaRPr lang="en-US" sz="2400" dirty="0" smtClean="0"/>
          </a:p>
          <a:p>
            <a:r>
              <a:rPr lang="en-US" sz="2400" dirty="0" smtClean="0"/>
              <a:t> 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                                          </a:t>
            </a:r>
            <a:endParaRPr lang="en-US" sz="2400" dirty="0"/>
          </a:p>
        </p:txBody>
      </p:sp>
      <p:pic>
        <p:nvPicPr>
          <p:cNvPr id="29704" name="Picture 8" descr="http://t0.gstatic.com/images?q=tbn:ANd9GcQB52P5uXPkWYZ4Ok_IyzjCy4La_NCWKu4iT24ayaZctUQn-U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2514600" cy="2300591"/>
          </a:xfrm>
          <a:prstGeom prst="rect">
            <a:avLst/>
          </a:prstGeom>
          <a:noFill/>
        </p:spPr>
      </p:pic>
      <p:pic>
        <p:nvPicPr>
          <p:cNvPr id="29706" name="Picture 10" descr="http://t3.gstatic.com/images?q=tbn:ANd9GcRmgSUr8F1PUw-Zg8XocYmHFqy3Lpu0TJSd5VUd7-jhPSThPont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010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bonds to start</a:t>
            </a:r>
            <a:br>
              <a:rPr lang="en-US" dirty="0" smtClean="0"/>
            </a:br>
            <a:r>
              <a:rPr lang="en-US" dirty="0" smtClean="0"/>
              <a:t>(What are we talking about?)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711840"/>
            <a:ext cx="3596640" cy="1336160"/>
          </a:xfrm>
        </p:spPr>
        <p:txBody>
          <a:bodyPr/>
          <a:lstStyle/>
          <a:p>
            <a:r>
              <a:rPr lang="en-US" dirty="0" err="1" smtClean="0"/>
              <a:t>Intramolecular</a:t>
            </a:r>
            <a:r>
              <a:rPr lang="en-US" dirty="0" smtClean="0"/>
              <a:t> Bond</a:t>
            </a:r>
          </a:p>
          <a:p>
            <a:pPr lvl="1"/>
            <a:r>
              <a:rPr lang="en-US" dirty="0" smtClean="0"/>
              <a:t>(Bond within a molecule)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765160"/>
          </a:xfrm>
        </p:spPr>
        <p:txBody>
          <a:bodyPr>
            <a:normAutofit/>
          </a:bodyPr>
          <a:lstStyle/>
          <a:p>
            <a:r>
              <a:rPr lang="en-US" dirty="0" smtClean="0"/>
              <a:t>Intermolecular force of attraction</a:t>
            </a:r>
          </a:p>
          <a:p>
            <a:pPr lvl="1"/>
            <a:r>
              <a:rPr lang="en-US" dirty="0" smtClean="0"/>
              <a:t>(Attraction between 2 molecules)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 smtClean="0"/>
              <a:t>Dipoles, hydrogen bonds, or dispersion forces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038600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H-H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038600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H-H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96240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……………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438400" y="3810000"/>
            <a:ext cx="914400" cy="9144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3810000"/>
            <a:ext cx="914400" cy="9144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pPr algn="ctr"/>
            <a:r>
              <a:rPr lang="en-US" dirty="0" smtClean="0"/>
              <a:t>Shapes of molecules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228600" y="1143000"/>
            <a:ext cx="4191000" cy="45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4. Tetrahedral (Continued)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676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Seen with Carbon (14) central with 4 other elements!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CCl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                             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Cl </a:t>
            </a:r>
          </a:p>
          <a:p>
            <a:endParaRPr lang="en-US" sz="2400" dirty="0"/>
          </a:p>
        </p:txBody>
      </p:sp>
      <p:pic>
        <p:nvPicPr>
          <p:cNvPr id="29700" name="Picture 4" descr="http://t0.gstatic.com/images?q=tbn:ANd9GcRHhhKx_W2HFdCQQPN2vQlj-10H7dBNYZjoY4fxfO70TcXuly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1476375" cy="1476376"/>
          </a:xfrm>
          <a:prstGeom prst="rect">
            <a:avLst/>
          </a:prstGeom>
          <a:noFill/>
        </p:spPr>
      </p:pic>
      <p:pic>
        <p:nvPicPr>
          <p:cNvPr id="29702" name="Picture 6" descr="http://t2.gstatic.com/images?q=tbn:ANd9GcQGsIIQmMykmDqiuXfbGMQiVGrjtlW31pXYQCQD1kFc8tUqqE4Q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76800"/>
            <a:ext cx="1885950" cy="1571626"/>
          </a:xfrm>
          <a:prstGeom prst="rect">
            <a:avLst/>
          </a:prstGeom>
          <a:noFill/>
        </p:spPr>
      </p:pic>
      <p:pic>
        <p:nvPicPr>
          <p:cNvPr id="30722" name="Picture 2" descr="http://t1.gstatic.com/images?q=tbn:ANd9GcThqXTeI6QgpJSq6cABjM4N7Y0r73wOdIAKwEFU9K49CLDpN73i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00400"/>
            <a:ext cx="1981200" cy="230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 kinds of forces of attraction</a:t>
            </a:r>
            <a:br>
              <a:rPr lang="en-US" sz="2400" dirty="0" smtClean="0"/>
            </a:br>
            <a:r>
              <a:rPr lang="en-US" sz="2400" dirty="0" smtClean="0"/>
              <a:t>4 - </a:t>
            </a:r>
            <a:r>
              <a:rPr lang="en-US" sz="2400" dirty="0" err="1" smtClean="0"/>
              <a:t>intramolecular</a:t>
            </a:r>
            <a:r>
              <a:rPr lang="en-US" sz="2400" dirty="0" smtClean="0"/>
              <a:t> (with-in)</a:t>
            </a:r>
            <a:br>
              <a:rPr lang="en-US" sz="2400" dirty="0" smtClean="0"/>
            </a:br>
            <a:r>
              <a:rPr lang="en-US" sz="2400" dirty="0" smtClean="0"/>
              <a:t>2 - intermolecular (IMF)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397001"/>
          <a:ext cx="7467600" cy="455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73400"/>
                <a:gridCol w="2489200"/>
              </a:tblGrid>
              <a:tr h="301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</a:tr>
              <a:tr h="2733039">
                <a:tc>
                  <a:txBody>
                    <a:bodyPr/>
                    <a:lstStyle/>
                    <a:p>
                      <a:r>
                        <a:rPr lang="en-US" dirty="0" smtClean="0"/>
                        <a:t>1. Network Solids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Diamond,</a:t>
                      </a:r>
                      <a:r>
                        <a:rPr lang="en-US" baseline="0" dirty="0" smtClean="0"/>
                        <a:t> Graphite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SiC</a:t>
                      </a:r>
                      <a:r>
                        <a:rPr lang="en-US" baseline="0" dirty="0" smtClean="0"/>
                        <a:t>  Silicon Carbide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SiO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 Silicon Dioxide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Strongest, Hardest</a:t>
                      </a:r>
                    </a:p>
                    <a:p>
                      <a:r>
                        <a:rPr lang="en-US" sz="3600" b="1" baseline="0" dirty="0" smtClean="0"/>
                        <a:t>^^^^^</a:t>
                      </a:r>
                      <a:r>
                        <a:rPr lang="en-US" baseline="0" dirty="0" smtClean="0"/>
                        <a:t> BP, MP </a:t>
                      </a:r>
                    </a:p>
                    <a:p>
                      <a:r>
                        <a:rPr lang="en-US" baseline="0" dirty="0" smtClean="0"/>
                        <a:t>Insoluble in water</a:t>
                      </a:r>
                    </a:p>
                    <a:p>
                      <a:r>
                        <a:rPr lang="en-US" baseline="0" dirty="0" smtClean="0"/>
                        <a:t>Poor conductor of   </a:t>
                      </a:r>
                    </a:p>
                    <a:p>
                      <a:r>
                        <a:rPr lang="en-US" baseline="0" dirty="0" smtClean="0"/>
                        <a:t>     electricity</a:t>
                      </a:r>
                      <a:endParaRPr lang="en-US" dirty="0"/>
                    </a:p>
                  </a:txBody>
                  <a:tcPr/>
                </a:tc>
              </a:tr>
              <a:tr h="1456055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 kinds of forces of attraction</a:t>
            </a:r>
            <a:br>
              <a:rPr lang="en-US" sz="2400" dirty="0" smtClean="0"/>
            </a:br>
            <a:r>
              <a:rPr lang="en-US" sz="2400" dirty="0" smtClean="0"/>
              <a:t>4 - </a:t>
            </a:r>
            <a:r>
              <a:rPr lang="en-US" sz="2400" dirty="0" err="1" smtClean="0"/>
              <a:t>intramolecular</a:t>
            </a:r>
            <a:r>
              <a:rPr lang="en-US" sz="2400" dirty="0" smtClean="0"/>
              <a:t> (with-in)</a:t>
            </a:r>
            <a:br>
              <a:rPr lang="en-US" sz="2400" dirty="0" smtClean="0"/>
            </a:br>
            <a:r>
              <a:rPr lang="en-US" sz="2400" dirty="0" smtClean="0"/>
              <a:t>2 - intermolecular (IMF)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371600"/>
          <a:ext cx="7467600" cy="579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530600"/>
                <a:gridCol w="2489200"/>
              </a:tblGrid>
              <a:tr h="6879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</a:tr>
              <a:tr h="3350677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 Ionics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M-Nm (Ionic compound)</a:t>
                      </a:r>
                    </a:p>
                    <a:p>
                      <a:r>
                        <a:rPr lang="en-US" dirty="0" smtClean="0"/>
                        <a:t>****Crystal Lattice****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Strong, Hard, Brittle</a:t>
                      </a:r>
                    </a:p>
                    <a:p>
                      <a:r>
                        <a:rPr lang="en-US" sz="3600" b="1" baseline="0" dirty="0" smtClean="0"/>
                        <a:t>^^^^</a:t>
                      </a:r>
                      <a:r>
                        <a:rPr lang="en-US" baseline="0" dirty="0" smtClean="0"/>
                        <a:t> BP, MP </a:t>
                      </a:r>
                    </a:p>
                    <a:p>
                      <a:r>
                        <a:rPr lang="en-US" baseline="0" dirty="0" smtClean="0"/>
                        <a:t>Soluble in water</a:t>
                      </a:r>
                    </a:p>
                    <a:p>
                      <a:r>
                        <a:rPr lang="en-US" baseline="0" dirty="0" smtClean="0"/>
                        <a:t>*****</a:t>
                      </a:r>
                    </a:p>
                    <a:p>
                      <a:r>
                        <a:rPr lang="en-US" baseline="0" dirty="0" smtClean="0"/>
                        <a:t>(S) Poor conductor of   </a:t>
                      </a:r>
                    </a:p>
                    <a:p>
                      <a:r>
                        <a:rPr lang="en-US" baseline="0" dirty="0" smtClean="0"/>
                        <a:t>     electricity</a:t>
                      </a:r>
                    </a:p>
                    <a:p>
                      <a:r>
                        <a:rPr lang="en-US" baseline="0" dirty="0" smtClean="0"/>
                        <a:t>(l, 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excellent conductor of Electricity</a:t>
                      </a:r>
                    </a:p>
                    <a:p>
                      <a:r>
                        <a:rPr lang="en-US" baseline="0" dirty="0" smtClean="0"/>
                        <a:t>****Why?  </a:t>
                      </a:r>
                      <a:r>
                        <a:rPr lang="en-US" b="1" u="sng" baseline="0" dirty="0" smtClean="0"/>
                        <a:t>Mobile Ions!</a:t>
                      </a:r>
                      <a:endParaRPr lang="en-US" b="1" u="sng" dirty="0"/>
                    </a:p>
                  </a:txBody>
                  <a:tcPr/>
                </a:tc>
              </a:tr>
              <a:tr h="1754205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Remember, Like Dissolves Like</a:t>
                      </a:r>
                    </a:p>
                    <a:p>
                      <a:r>
                        <a:rPr lang="en-US" baseline="0" dirty="0" smtClean="0"/>
                        <a:t>(Molecule Ion Attraction)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t3.gstatic.com/images?q=tbn:ANd9GcRsoS4zesRNnVuemY2Q7uBVgKuiRRBY_IbAv4b-s9eCbAxUYbSi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199"/>
            <a:ext cx="2438400" cy="260695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648200" y="4495800"/>
            <a:ext cx="6858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 kinds of forces of attraction</a:t>
            </a:r>
            <a:br>
              <a:rPr lang="en-US" sz="2400" dirty="0" smtClean="0"/>
            </a:br>
            <a:r>
              <a:rPr lang="en-US" sz="2400" dirty="0" smtClean="0"/>
              <a:t>4 - </a:t>
            </a:r>
            <a:r>
              <a:rPr lang="en-US" sz="2400" dirty="0" err="1" smtClean="0"/>
              <a:t>intramolecular</a:t>
            </a:r>
            <a:r>
              <a:rPr lang="en-US" sz="2400" dirty="0" smtClean="0"/>
              <a:t> (with-in)</a:t>
            </a:r>
            <a:br>
              <a:rPr lang="en-US" sz="2400" dirty="0" smtClean="0"/>
            </a:br>
            <a:r>
              <a:rPr lang="en-US" sz="2400" dirty="0" smtClean="0"/>
              <a:t>2 - intermolecular (IMF)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347087"/>
          <a:ext cx="7924800" cy="1929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46647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</a:tr>
              <a:tr h="1413127">
                <a:tc>
                  <a:txBody>
                    <a:bodyPr/>
                    <a:lstStyle/>
                    <a:p>
                      <a:r>
                        <a:rPr lang="en-US" dirty="0" smtClean="0"/>
                        <a:t>2.  Ionic continued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Remember, Like Dissolves Like</a:t>
                      </a:r>
                    </a:p>
                    <a:p>
                      <a:r>
                        <a:rPr lang="en-US" baseline="0" dirty="0" smtClean="0"/>
                        <a:t>(Molecule Ion Attraction)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 is why salts (ionic-polar) dissolve</a:t>
                      </a:r>
                      <a:r>
                        <a:rPr lang="en-US" baseline="0" dirty="0" smtClean="0"/>
                        <a:t> in water (polar)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66" name="Picture 2" descr="http://t3.gstatic.com/images?q=tbn:ANd9GcS3n-4lCeldXRWNApnPmTF3lZG5f41ko9axgU32qARYOD_Oeb9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4475277" cy="335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 kinds of forces of attraction</a:t>
            </a:r>
            <a:br>
              <a:rPr lang="en-US" sz="2400" dirty="0" smtClean="0"/>
            </a:br>
            <a:r>
              <a:rPr lang="en-US" sz="2400" dirty="0" smtClean="0"/>
              <a:t>4 - </a:t>
            </a:r>
            <a:r>
              <a:rPr lang="en-US" sz="2400" dirty="0" err="1" smtClean="0"/>
              <a:t>intramolecular</a:t>
            </a:r>
            <a:r>
              <a:rPr lang="en-US" sz="2400" dirty="0" smtClean="0"/>
              <a:t> (with-in)</a:t>
            </a:r>
            <a:br>
              <a:rPr lang="en-US" sz="2400" dirty="0" smtClean="0"/>
            </a:br>
            <a:r>
              <a:rPr lang="en-US" sz="2400" dirty="0" smtClean="0"/>
              <a:t>2 - intermolecular (IMF)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347087"/>
          <a:ext cx="7924800" cy="481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545208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</a:tr>
              <a:tr h="4203705">
                <a:tc>
                  <a:txBody>
                    <a:bodyPr/>
                    <a:lstStyle/>
                    <a:p>
                      <a:r>
                        <a:rPr lang="en-US" dirty="0" smtClean="0"/>
                        <a:t>3. Metallic 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Metals  Na(s), Mg(s)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4000" baseline="0" dirty="0" smtClean="0"/>
                        <a:t>*************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Positive ions immersed in a “SEA OF MOBILE ELECTRONS”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Strong, Hard, Soft</a:t>
                      </a:r>
                    </a:p>
                    <a:p>
                      <a:r>
                        <a:rPr lang="en-US" sz="3600" b="1" dirty="0" smtClean="0"/>
                        <a:t>^^^</a:t>
                      </a:r>
                      <a:r>
                        <a:rPr lang="en-US" dirty="0" smtClean="0"/>
                        <a:t> BP, MP</a:t>
                      </a:r>
                    </a:p>
                    <a:p>
                      <a:r>
                        <a:rPr lang="en-US" dirty="0" smtClean="0"/>
                        <a:t>Luster – shine</a:t>
                      </a:r>
                    </a:p>
                    <a:p>
                      <a:r>
                        <a:rPr lang="en-US" dirty="0" err="1" smtClean="0"/>
                        <a:t>Mallable</a:t>
                      </a:r>
                      <a:r>
                        <a:rPr lang="en-US" dirty="0" smtClean="0"/>
                        <a:t> – Sheets</a:t>
                      </a:r>
                    </a:p>
                    <a:p>
                      <a:r>
                        <a:rPr lang="en-US" dirty="0" smtClean="0"/>
                        <a:t>Ductile – Wire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****Excellent conductor of Heat</a:t>
                      </a:r>
                      <a:r>
                        <a:rPr lang="en-US" baseline="0" dirty="0" smtClean="0"/>
                        <a:t> and Electric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t2.gstatic.com/images?q=tbn:ANd9GcR3i-CxAQNF_XB057DR79U3GcePpUDr5xiXBHGGNLce3e507Wq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95599"/>
            <a:ext cx="2438400" cy="229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 kinds of forces of attraction</a:t>
            </a:r>
            <a:br>
              <a:rPr lang="en-US" sz="2400" dirty="0" smtClean="0"/>
            </a:br>
            <a:r>
              <a:rPr lang="en-US" sz="2400" dirty="0" smtClean="0"/>
              <a:t>4 - </a:t>
            </a:r>
            <a:r>
              <a:rPr lang="en-US" sz="2400" dirty="0" err="1" smtClean="0"/>
              <a:t>intramolecular</a:t>
            </a:r>
            <a:r>
              <a:rPr lang="en-US" sz="2400" dirty="0" smtClean="0"/>
              <a:t> (with-in)</a:t>
            </a:r>
            <a:br>
              <a:rPr lang="en-US" sz="2400" dirty="0" smtClean="0"/>
            </a:br>
            <a:r>
              <a:rPr lang="en-US" sz="2400" dirty="0" smtClean="0"/>
              <a:t>2 - intermolecular (IMF)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347087"/>
          <a:ext cx="7924800" cy="275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46647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</a:tr>
              <a:tr h="1413127">
                <a:tc>
                  <a:txBody>
                    <a:bodyPr/>
                    <a:lstStyle/>
                    <a:p>
                      <a:r>
                        <a:rPr lang="en-US" dirty="0" smtClean="0"/>
                        <a:t>4. Molecular</a:t>
                      </a:r>
                      <a:r>
                        <a:rPr lang="en-US" baseline="0" dirty="0" smtClean="0"/>
                        <a:t> Compounds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covalent Molecules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Soft, Brittle</a:t>
                      </a:r>
                    </a:p>
                    <a:p>
                      <a:r>
                        <a:rPr lang="en-US" sz="3600" b="1" dirty="0" smtClean="0"/>
                        <a:t>^^</a:t>
                      </a:r>
                      <a:r>
                        <a:rPr lang="en-US" dirty="0" smtClean="0"/>
                        <a:t> B.P., M.P.</a:t>
                      </a:r>
                    </a:p>
                    <a:p>
                      <a:r>
                        <a:rPr lang="en-US" dirty="0" smtClean="0"/>
                        <a:t>Insoluble in water</a:t>
                      </a:r>
                    </a:p>
                    <a:p>
                      <a:r>
                        <a:rPr lang="en-US" dirty="0" smtClean="0"/>
                        <a:t>Poor conductor of electricity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3028950" cy="1514476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Qi3XFO2wTVqclFv3iEw4tqxi7HIQxQasQ1tY5Z17aNP6V2O-S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419600"/>
            <a:ext cx="2266950" cy="2019300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hQSERQUExQTFBUWGBgYFxcYGBgWHRwaFBoXGBsaGhkZHCYfFx4jGhoVIC8gIycpLiwsFx4xNTAqNSYrLCkBCQoKDgwOGg8PGiklHyAtMi4sMDE1LDAtLywvLCwpMCwsNCwsLC80LC0sKi4vLCw0KSwsLCwsKSwsLywsLCwsLP/AABEIAOIA3wMBIgACEQEDEQH/xAAcAAEAAgMBAQEAAAAAAAAAAAAABQYCAwQBBwj/xABIEAACAQIEBAQCBgYGCAcBAAABAgMAEQQSITEFBhNBIlFhcTKBFCNCkaGxBxYzUmJyFVOCksHRJFRjlKLS4fBDVXOTssLxNP/EABsBAQACAwEBAAAAAAAAAAAAAAAEBQIDBgEH/8QAMREAAgICAQIDBgUEAwAAAAAAAAECAwQREiExE0FRIjJhgZHhBXGhsdEUwcLxIzNS/9oADAMBAAIRAxEAPwD7jSlKAVxcV4zFhkzzOEF7DuSToAoGpJPlXPx7jfQVVRDLNJcRRjdiNST5Ko1Jrm4Ry1ZuviSJsSQPER4UG+WNfsj13NAaG4ljcRboQrh4yf2k+r5f4YRsf5jWY5Xmf9tjcQ3e0eWEX9Movb0JNWKlAV39TF/1rHf7w3+Vef0PjY9YsYJf4Z4wb27ZksVHyNWOlAVyHm0xNkxsRw5vYS/FC3qHHwezWqwo4IBBBB1BGoIPcVjPh1dSjqGVhYqRcEHsQd6q8yPw1s6kvgifGhuTBewunnHfde1AWylYRShlDKbhgCCO4OoNZ0ApSuKbiqhnVQ7lMocIAbF7WBuRrYg2GwIJ3FAdtK19db2zLe9rXF72JtbzsCflXiYpTazKbjMBcHTz03HrQG2lcuB4issSSDwh1DgNYHKRe+/kQfnXs/EY0ALOoDMqDW92cgAae49hqdKA6aVyY7iKxGMEMTI4jUKAdSC2tyNAFYk+le4DiaTIrodHva+h8JIOnexB1Fx32oDqpWCzKb2INt7Eabj8wfuNaMFxBZc+XZHKX0IJAUnKRva9j6gjtQHVSlKAUpSgFKUoBWEsoVSzGwAJJPYDUms6r3POKIwwiUkNiJEgFtTaQ2Y2G9lzX9KA18q4dp2bHTAZ5LrCP3IQTltfYt8R+VWWsIIQiqqiwUAAegFhWdAYu4AudqjMXxZhfIo9zf8AKtmKmzPl7D866jhFta3zqNNzs2oPWiHNzt3Gt60V48zyqfEqkfMVL8K45HP8OjDdTv8ALzqA4tGBeoFcUY3DqbEa/wDSqN59uPZqb2jnX+J3YlupvlHz+x9Orx0BBBFwdCDWnA4oSxq42YXrfXRxkpJNdmdZGSklJdmVjgTfRMS+DYsUe8uGLa+H7cQP8B1A8jVnquc4+AYacbwzx+nhlPTYX7DUE+1WG9HJGRlUbg+GNHJKyuMssnUIy3YHIilc17WOUHa4uR5Wiec+b/oqrFCOpiZdI0Ava+mYj32Hf2Bro5N5fkwsJ60jSTStnkJNwCew/wAT3rBWblxXzJrxHDH8eb1v3V5v1f5L182cmI5EzKg67qyOhzAWJQCZZBfNfPIs8wL9riw0rpHKVupaQLmjkiS0YGRZSNrNrlRUQAW0Rdu9ipW0hEFLyzmMpMly8fTQlb9MZAnhGbLa+Zthq51tTA8sCLphXGWOV5AuT95ciC+bdU0vrfyFTtKAjOJcIMssT5kyxiSyMmcFnXKGPiGylha32jrXHh+VMrREyuwjWIajU9HqW8V9FJe5FtcoF7VP0oCuYTlDpq4Eg8ZjLeDQ5HaRwwDaq7M+mlgbaipbg/DzBEsZbOQWJa2XMzsWY2G1ySfnXbSgFKUoBSlKAUpSgFV3mk/XYDS/+k+drfVyemtWKq9zwhGHWZVJOHkjm8PxZUPjy/2CflegLDSsIZg6hlNwwBB9CLj8KzoCpHH5ZXB/eOnzqvz8eI4wqiVspwjgoZCVz9WIiyE2VsgJ0AuLmprmrBNHIZAPA+58jUH9LPrXLWZc8ecq5fH/AGcZbm2Ytk6pfH7M4+b+MuuJw6LN0kkSfObIdY1UqRmBtYkn1tXHwbGyS4aJ5VyyMoLDb527XFjb1rZjsF1J4pi5HSDgLYWPUsDfv2H3VI4PCmVgoGpNQL7lcoxiuv3f2KvKyFkKMIrcn++30/VfQvHKRP0Zb+ZqYJrRgcKIo1QdhWWInCKWbYV1de66owfdJH0DDplXTCt90kiH52W+BnH8I/8AktV/in6TkhbERdMmSIhI9dHbYk22AOvrUnx/ibMgVoiqllbU6kKQbW2quY3k+LHTvLCGQMwMkjnQHciNB8R9SbDyqLdOa+B0WFTj1NzzItx8teu/g/Q7+XcBHgycZj5VOKl1sTdlDaZVUaliNNBpsO95peZcRMT9GwbldLSzt0VPsti/4V08E5Wgw+qrnk3Mr+J9raE/CLdhYVOCpeNJcdIrsvInkWOyfy9EvJL0SK8MFxF/ixGHhG/1cRc+31hsR61l/QuN/wDMD/u8X+dWClTCKV36PxFNpcLMBtmRo2YepUlVPsKy/WKaIf6ThZFUbvERMvvYWYD5VYKUBz4PHxyrmjdWHofzG4ra8yjdgPcgVH8TwEYVpAMjqL5l8J087b/Oq/j3jaK5zGUnUk9vy8q1znxJePj+L37di50qocm8RbqPESStri/a3lVvr2E+S2YZNDos4NilKVmRxSlKAUpSgFYTRBlKsLhgQQe4OhFZ0oCt8rYhoXfBS7xawtfV4STlPuvwn2FWSojmDgP0gKyN054zeKUC5B/dPmp7itPB+Zg79HEKMPiB/wCGSCGF7Bo22YHy3FATM8CupVgCDuDVWx3I25if+yf86ttKi5GJVkL/AJEQ8rBoylq2O/j5lIg5Hkv4mUD76s3C+CpAPDq3djUgTWJNRa8OjGe4Lr8TVi/heNjPlCPX1fU8JqO43GWi07G59taTYpndkjYLlFyT+Q/zqAxHFGcrHI/gLDNbQkeV/Ks5cveOgpos3yj3XXRB8c5gxDSBOgZIxYCTqxjQ2uch8Wn3m1WbkzDMImZhYM1x8qlRwaG4PTX/AL9Kw4txmPCouYEsxCxxrqzE6AKP8dhUaUvHekjdblxdTrgu/wCXT8tElmAFyQANydKhcXzlEH6cCyYmS9ssIzAW/ekPgX7654uXpcXZ8cxChsy4ZD4BbbqMNZDbcbVYsLhEiUJGqoo2VQAPuFWdNfBFW2QYx/EJPhw0EIOxllLkD+JEG/sa9y8T/ewP92b/ADqw0reeFd/pTHR/tMKkoGmaGQAn1CSWsPnW/B82wu4R88EjfCkymMt/KTo331N1z43h8cy5ZUV18mF/mPI+ooDdIgIIOxFj86pPHP0dJO4LxxSgXylwCVB7a1Kvw/EYQ5sOxnh0vA5JZRfUxOdTp9k+VS/C+Kx4hM8ZuLkEHQqw3Vh2I8qxlFS7m+q+VW9efqQPC+Gjh7LmCmNgFzjQRkaAH+E+fa1WoGsJ4Q6lWFwRYj0NQLcRlhj8C541JCux7bD102vXnSCPdWZE9vu/kWGlQvBOZVnYoVyOBe24Psamq9jJSW0YW1TqlxmtMUpSsjUKUpQEZieZsLH1c88S9AqJbsBkMnwZv3c3bzqSVr61895g5JxUzcTKZP8ASmwvSHVKgiAKHzjIbfDpv8q75sDiJpMb9GxOjITE3UdhFiGBiki0uAq9MNb7LSMbbUBbMLj0kMgRgxjfpuB9lwFbKfXKyn5itXFeDxYhCkqBh2OzKfNW3UjzFVHBco4oTElmiikxUs0gjxEmbpvhY4lGYAFmEqBt9LCxrXxbAY6CCWRsQwbJKmZXJ6jzYhOgVVhlgyoShII+LcWzACbXh2Nw4tDMmJQbJPcPb/1V+I/zCic3SL+3wWKj1IuqiYEjyyG9jvewqB4dw7FTqDHNiVVZJ1mBmAYM2RoTC/1qOkaEra+p1bUEVKcF4JjY8WZJJS0RkxZKmVnGSR42w4CEWGUCT2zWuRQHX+ukf9RjP93cVui4pPJ8OHMfrKwH3Bbk1NNWphVZkyceyM0U7mTCzKrEOEZ9nChwrE7ZW3qM5f4JiZH+ukMgvfP0xFYDtYE3N6tOIcy41IwPBCvVc/xPdUH3ZjU6q1pU5ySRYwznCOkuutb+xwcX4qmGiMj67Kijdnb4VHqTXNwDgjBjicRZsS4tpqsado0vt2ue5rnw0ZxWNaQkdHCkoi23mI8TH+UGw9STVmqfTSoIrWxSlR/GOOR4Zbubk/Cg1Y+w8vWpcYuT0jCUlFbZIUqiY7nLEuLxIsa+viPz7D7qgsRzfj116gt5FF/yvU6GBZLzSIcs2uPkz6xSvnHBv0r2bLikAH76dvdT/ga+g4TFpKivGwZWFwR61ouxrKX7aN1V9dvuM3VB8U4WY5PpOHB6gH1kY2lUen741IPfapylRzec2ExazRB0Ojrcel/P1FUfjeMmjjaNQCynRHYop9cwU2012qwwn6Li+mBlhxAunkJhcsoHbMNfcVM4jBI/xqre4rXOHLsS8XIVLfJbR8+5Fw88uI6kiKgS/wADFwQR5lV1v2tX0ioHgR6WIxOH2FxNH/JJobedmFvmKnqVw4LQy8l5E+XotClKVsIgpSlAK8Ar2lAK8IvXtKA8VbbaV7SlAeEViVrOsJnyqT5An7ta1SrUj3ZB8tpmfFS/vzFR7RAIDfyNr1IcZxfSw8rjdVNvc6D8SK0csplwkd+4L/JyW/I1ycexbNCGAXplhve5ym+o8jbavOEYdTZXXKx6RIcv8KGHw8cY3AuxJuSzasSe+t6kaheBcxiclCuVxrbsR6VNVsjJSW0Lap1S4zWmcHHOLrhoWlftoB5sdhXz7hyviZGlkN2Y9u3oB2AvXV+lbihDwQg6ayMP+Ff/ALVp5axijJcgEEEDe5q6oq8OjxF3l+xS3W87uD7L9y2RcvWGo7djb76rfHuGaaLoPwrr5y5ncHDrh7OzNJnhLmDOqRsdJh8BUlTb7XsDVWx3MTNw0SXbqCEsS4GbMoJswG+ul++/etFE58+vkbrow49CtcTjsxqZ5C5tbCTBGN4ZCAwv8JP2hVRHFnkkyvla8SSXUWAL7rufcVnXQqMb6uL7MonKVNm13P0wDfUV7Ve5C4gZsDESSSoykn0299CKsNchZBwm4vyOprmpxUl5kNzZhy2GZ1+OEiZPeI5vxXMPnUngsUJY0kXVXUMPZhes5nUKSxAHe+1RHK86CBYgylkLLa+4DGxA8rVr2jaoya2l0OXjwMeNwUwNgzPA/kRIMy3PnnGn81WSq/zvph1k/qZoZLednAt6fF+FWCvTEUpSgFKUoBSlKAUpSgFKUoBWjHH6p/5W/I1vrXMgZSp2IIPz0rxvQI3gKl8DCNi0Sj71qk8wYieMZY1jzg2IlLqLemQHXarhyZPmwcYO6ZoyO46bFQD62ArHnFAMP1CAem8bNprlDjMB7itc48uxMxclU7UltP6ld5AwMzS9aVVUqCDlzFbm40LAH1r6BWMYFtLW9KyrKEOC0Y5WQ8ifJ+mj5L+l1CMXE2tjFYf2WN/zFVjAcUKmvpv6UuBGfCiRBdoSW9Sp+L7tD8q+Nhq63AcbcdL06HI5qlXe369SzYnmJctnsb7C19RfYWve19u16h+McQ68TBWADqRfcWbTYEVDcQgLlPiGUk5lNmFxYW9PP5V59Hb6PkNi2Qr2Gtjb0rb4epSXHpr6mrxNpPl12b4IsqhdNAASBa+UAXrZXBgcIyOCRYdJFOoPiUm99dd96lsBg2lkVFBJYgaetSK5extrWjRNe10e9n2X9F8JXALfuzEext/1q21xcG4cIII4h9lQD79/xrtrjr5+JZKS82dXTDhXGPoiC4rjVWa0i5kC6D1PfXfyqhz8biaT6mWNnBuAkisRr/Cb+lfROP8ADleMuTlKKTf0AJtVe4FyNGwSZggzAMAqhTZtbEge1QLISkzocPKpqim3+a6/p5dTv5rmL8NLHduiT85I66OYONvFiMFh47A4mSRWkIvlWGNpSANszWAF9tdDWPOYvDFFsss8EZ88pcHT7hUzjMBHKAJEVwrBluNmGzKd1I8xUlFJJpttFWwfPJjWb6QjOIsW2F60YULqqNGXBYZLlxGSNM1r2B0lZObUWSaNo5Q0IzPop8BjaTOoDEsvhZNBfMCLd67ZOA4do+m0MZj8XhKgj6y+fQ7lrm573PnXFJy5mE12jV3iaCN1jtkiOYqpBY5yCfQG2wuaHhxxfpAiYC0OIJZ+mgCq2d+kZyFyMb2iAJO1zbcEDdhueInnEPTnUl1jzMmUZnw/0oAgnMp6d7grcEWNrinCuTIo0ZJPrULIyRsXdY2QEZk6rsyk3N7Ee295P+gcPnz9GPPmz5sovmCdPNfz6fhv5aUBT5+eMSDKoEd04kmEB6Tlek/SuSc9s/jPfsNNanv11hAe6Sr05DCwIW/U6iRItg/2zIhU7FTckCut+VcKQQYU8UwnO+sotaTf4tBr6CscNy6jLL9IWKR5yhlKqVVukAEsCSQVsCDe4Ox0FARPBudSbJNHIZGmxarkVfDHhcQISX8ehUOhYi4+Ija1dS8+4cqDaXxpBJGMo+sTFP04mU5rKC1h4ytri9r1J4Tl3DxMrRxKrL1MpF9OswaTv9pgCfao/ifJ0TxdOJUjBaMsBmXMkZLCMMpBRQxuLaDXTU0BrwfP0EvTCpPeRVcDpkkRu4jWQgE2UsTr5KxIAF66OAc4w4t8kayqchcZ1AuqyPC1rE7OjD7iL1qg4Xh8KkT4mVS6ZgksjkMFZ84jDsczqvhAzE/Deo/AcY4fCwbCwu7BSl4YZGshcyWJtsXZm9yaAuJrWzVCLzjGd4cWo7loHAHqfSu3C8ahl+CRT6Hwn7msah5HLXQyRw8AXpzYqLt1OqPaYXOv8wP3VL8QwolikjOzoy/3gRUHjscI5+oilrLkfsN7jXzBvXdwnj6TEqAVca5T/ge9aa7JR6yJDxrOHPXQw5Q4h1MMqtpJCejKNrPFofvFj86m6rPEnODxP0nQYeXKk/8AC48KSeVtcrH2qyg1Yp7WyKGW4sdjXyTnX9HLxMZcMpeMkkoNSvf5jevrlKlY2TPHlyj80R8jHhfHUj8zlbb15X6B4hyjhZtXhQnXUab99O9R0X6NcEpv0yfQtcGryP4vU11TKd/hdm+jR8XwWAeVgsaliTYWr65yJyL9FtLL+1I0Hlvv61acBweGAWijVfYa/eda7Kr8v8RlcuEFpE7GwI1PlJ7YpSsZJAoLMQABck6AAbk1VFkQfN+IvEmHX9piWEaj+Hd29LIDr7VORpYADYC33VBcERsRO+La2Sxjw41+C/ic+rnb0AqfoCu8b8eOwUY+wZJm76KuQadrlt/SrFVf5fUzYjEYojwtaKHW944ybt6Bnv8AdVgoBSlKAUpSgFKUoDGSQKCzEAAXJOgAHc1Wn4viMY2XB2ihBs2JcXzDuIUO9v3m0rHFKeITvFc/RIbByp0lkvfJ6oo38ybVZ44woCqAAAAAOwGwoCFwXJ2HRhI6meXX6yY9Rtd7A6L8hU2q2FhoK9pQCubE4NX+JVJ8yAa6a8NYTjtHqKPxLjTYaGRDHI9zYrGhd9dLgX203rj5TmM86yKkseUm6yKUa3tfarxiuGxyG7KCai+I8GyZZYLK8YOnZlO4NQbOvsstf61KLUV1kupMywq6lXAZWFiCLgg+Yqv4DGtgGXDzkmA3EM7dtz0pD9kgaBjvXdHzFDYZmK38wdPc13ywxzxlXCyRuNQbMCKzpscekivnVKPWSaOoGvarD4HFYPM2HJxMI1GHc2dQO0T9x5K3312YHnHDSHIzmKT+rlBjb/i0PyNTjSTdK8Vgdta9oBSsXcDUkAeulQ2K5ugBKxE4iTskQL69gWHhXXuTQEy7gAkkADUk6AAVXZJTj2KIbYRTaR+8xH2E/wBn5sN9hWa8ImxJDYtgkVv/AOZDob6/Wt9v+UaVPRRBVCqAqgWAAsAB2AoAzBF7BVH3AVAcW41KIyVjyqwIViddRvYbVKcaP1D620/I7VQ+O8XnEarEiyWJ8LyGPL6jwNfytWmyTRZYVEbOrW+vXv2+RdOW8dG8IWMFemApU/nfvfzqWqm/o+w0tnlkQJmFsoOYXv2awvp6d6uVZ1tuO2R8uuFdrjDsKUpWZFFKUoBURzVxIw4V2TWRrRxjzeQ5V/O/yqXqucxRmTGYCO9lDySnS9zEnhHpq1/lQErwPhK4bDxwpsi29zuT8zc13UpQHPjcaI1udT2HnVdxfEZX+0VHkptXZPOHn8Xwg2/7+dSOPwi9M6AW1Hb5VW287+XGWkv1Ki7xMlS4S0o+XqU9sXLGbrI/3k/gam+B8zZyElsGOzbA+h8jUTjFFQ0rWOnvVGsmzGnuL6ehzazLcOzcW2vNeR9QIqL4+5EWmxIB9v8A9tXRwfGdWFHO5GvuK6J4A6lWFwa6V6nFTj59Tvca6L42Lt0Z8/49zTh2ZYzJAkigLkzqGJNreEm/lYetTPI+LvG63HhbQdxeuPmDleKPLJ8V5I1IIF7OwX4vS9aeM4zh8UoiaVoJohcSIGuMw2YgENcW0PnVffb1ReOSupdFEXJ9+ifRF8U1pxvDo5lyyojjyYA/ntVV4VzTMqZnUYqEGwxEFibD9+L4gR3y1O8L5nw2IJWKVC43Q+FhfzVrGrGifKJSTg4NxktNHG3I2HGsZmhO46UrqFPmFuV/Cn6pN/ruO/8AdX/kqw3pepBgV2LkPDXLSdWdjqTLI7gnzy3yg+wqdw2ESNcqKqL5KAo+4VtrlxXE4o/jkRfQsL6+m9AbMXihGuY39ANyfIVAz82NG1niIHvY/cRWziPEDIqyRo+RDfMRbbuAdbVSuZON4lpfDAsikDxdVUPsEKk6e+t60WTa7FrhY9c1ua2vn0+heeGqcUVnksEB+qjBuLj7b+beQ7VJS8MiY5mRSfO1RnJ2EZMOM32iSPY1O1sj7UU2Qrl4Nso1vomYogAsAAPIaVlSlZkcUpSgFKUoBVd494cdgHN8t5o/7UiDLp/ZNWKoPnHh7SYfPFcSwss0dvOPUr/aXMLetATlK5uHY9ZoklQ3V1DD59vltXTQFUmOWVwf3j+OtV7mCYtxPAsFchExCuwRyozIgjDMBl3z2ue586tvMfDGP1qXJ+0B6dxVYbHVzl1rxZyi1339Dk8i+WHZKEl0e9fFMh+ccYyy4SzuitMUfIWF1Mbmxt6ga7jXUVx8BnlMAM1y2ZgpYWYoGOQsLblbdq7OKYNZniZmYdJs62IAvYjW4N9CR86lOD8IbESAAeEbn0qrssd6VUFtv+X/ACU1tryFGmtbk/5f8ly5UiK4Zb9yTUwawhhCKFUWAFhWddjTX4dcYei0d9j1eDVGv0SRXOctUgjG8mIhAPYZWzm/yU1XOZ/0cvisTPMHUBkHTH8agCzehsdfX0qwzMcRxJFABjwiszt/tZhZVt6Ldr9r1YytR78bn2LTDzbcObnU9NrX7P8AsUn9HfGEKNhXjWGeEnOgGXNbdgPPz+RGh0s3EOXsPiP2sMbnzIsf7w1/GoLnXlNpcuKwpyYqLVSNM4H2T5ny89QfTv5P5rXGxXIyTJpLHtY7XAOtjr7ajtXmPDwpcH8viS82uORD+rp7P31/5k/8X5P5GP6kxr+xmxMNtskrEKPIK11t8q9/VWT/AF/Gf3o/+SrDSp5Tld/UxW1kxGLkPmZimnlZLCpDAcuYeHWOFAd7kZj97XNSVKA8IrkHB4c2bprf2v8AhtXZSvGkzKM5R7PQpSlemIpSlAKUpQClKUApSlAVTDsOHYhkYZcLiHzRtckRyv8AEh8lY6j1q11pxmDSVGSRQysLEGq2qYjh4IUNisKtrC5aeMdwP64eQ3oC1VF43luGTUrlPmulbOGcwQYgfVSqx7rezD0KnUH5VIVrsqhYtTSZqtpruXGyKa+JAw8mwg65m9zU1h8MqKFUAAeVbKwlmVRdiFHmSB+dYVY9VXuRSNdOLTR/1xSM6ieYeOfR0CovUmkOWKMWuzef8q7k+VcGJ5u6rNFgUM8gGr7RITexLnRvZb12cF5e6TNNK5mxD2zSEWsLfCg+wv5963kk28ucHOHhCsxeRiXlc7s76sf8B6CpSlKAVR+b+XpYZhxDBD61f2sYGki9zYbnzHe19xrdMTOERnbRVBY+yi5/CouHiz9KOeTIsboGKAMz5pCgjQEGzE5rHTe1qwnBTWmSsXKljT5x6rs0+zXmmd3Csd1oY5MrJnUNlbcX7GuqoIc5QZyl2DAruBsTKGN81rJ0ZSx7Be9xWcvHs4URBgxnWHxrbYCSQ2v2jD+RBFjqLVkuxHk022lpE1SoWbm2FY+p42QsVVgtw1lLkqe62B19D2F66sNxQvMYwhCiNXZjYWMhOVbXvewYny0869MSQpVe4lzBIk0qIEKp0F8QYfWTuQVZ75VATIdRu432PTJzVAFka7ERqWNlvdQ7RkqO/jVh69r3oCYpULi+Z41hMihiSshVbC56bFL6m1i+UDzzC1SuGzZFz2z2Ga2gzW1t6XvQG2lKUApSlAKUpQClKUApSlARnEuW8PPrJEpb98eFh7Mtj+NRycpSRgCHHYtRt4ys2na2caWqyUoCunl3EnQ8Qnsd7RxKbehAuPes4+SMOTeXqYg+c7mS3sNB+Hep+lAYQwqihVAVRsALAewFZ0pQClKUB4y3FjqDXFHwWJUCBPCAoAJY2CEFQCTdQCARbyrupQEY3LeHJv0kv0jBfX9kTmKb7FtfOtsfBYVy2jXwszjc+KT4m1OpNd1KAjzwCAxiPpjIoKgXOgZchA1uPD4fQaCujD8PjRmZVALWzEd8oCj8AB8hXRSgOEcFhzM2TVnEjXLG7qAFYgm1xlW3llHlXsfBYVBAjUXKsd942zr7ANcgbAk120oCNPLmHsq9JbIAFFzoFYOO+tmUEX2tUiBXtKAUpSgFKUoBSlKAUpSgFKUoCD4xzUIMRFh+lJJJMkjx5SgBEIBcEswsQCN97108A5iixmGixMRIjlF1zjKdCVIIPqD79qrnOHLsmIx+El+j9aCGLELIOoqFjOqhQLsDpl1PrUVDybjhHhPpGXFCPD4mF4s48LS36RuwAcqloy9rjcX1NAXf9YE+mNhSrBhCs2clcpVnMdt75sw7ipLqC9ri/vXzKfkTFFWV1Wdhwr6KsjOus+Ym/i1AFxZzrp98xwDlN/pkk2JhBHTwhjcsrETYdGVm0N73bfuL3oCc4pzbFh8Vh8NKHU4gkRvYFMw+yxvdSdANNSaLzXEcecCqyGURdVmsAgUnLuTcm9tAPyNR3OXLb43PGEKjonpzZlGSdHWSMgXzCxXcDYkd6i05UxYxxlvbPw9sO04ZRbEO7ymQJfMFzNp3Fh70BflcG9iDbQ1HYHj6S4nEYcAgwLExa6lWE4e2WxvpkYG9qoC8hY0wMsZGGk/o1cK1nuJZ1a5kJXYFQwznxfWnTStvE+TcXIuO6MSwdeLAhUDoM30Uv1YyUuEzBgAdQba70BeuIcdWKTDoVZhiJDGrqVIDBHk11vbKjai9SLuBqSB76VSV5XkjfCtFFLlGNfFSK8kRK9SGWNgoUhVGZwcq32J3Nq7eauAyzYrDShRNBGk6SQFgt2lSyuM3hbuuuoDXF9aAk+LcyrDKsKo80zRvKI0KBskZRT8bKLkuLC+tj5UxXMipjIsIY5C8qM6sMuXLHbNfxXBFx271WuWuT54MTgmmRZujgmhea6k9UyRuts3iIVVZA1r6j1ru45wCWbiuFm6ZMEUMyMwkyHNLlIsAwawy6+9AS/LvMqYzrZEkTozPA+fL+0jtmy2JuBca1u4vx2PDmJWDPJM2SKNBdnYAsd7ABVBJYkAAVUOX4MTw7D4i+HcmfHu65T1skWIK/WOEJY5Apv6kXNrkZJhsTi5cJjwgY4WbEoqfszNh5hkWVcxsrWAYAkBhrcXFAWrhfMSTTSwENHPCFLxva+V/hdSpIdTqLg6EWNqlarPCeAOeIz4+UdMvEkEcdwTkRi7O5FxctawBNgNdTYWagFKUoBSlKAUpSgFKUoBSlKAUpSgFKUoBSlKAUpSgFKUoBSlKAUpSgPn/AOnLFOnCJSjMhLopKkrdWJuDbcHyrL9B8zPwiJ3JZmeUszEkmzkC5Op0AHyFKUBfqUpQClKUApSlAKUpQClKUB/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24075" cy="2152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data:image/jpeg;base64,/9j/4AAQSkZJRgABAQAAAQABAAD/2wCEAAkGBhQSERQUExQTFBUWGBgYFxcYGBgWHRwaFBoXGBsaGhkZHCYfFx4jGhoVIC8gIycpLiwsFx4xNTAqNSYrLCkBCQoKDgwOGg8PGiklHyAtMi4sMDE1LDAtLywvLCwpMCwsNCwsLC80LC0sKi4vLCw0KSwsLCwsKSwsLywsLCwsLP/AABEIAOIA3wMBIgACEQEDEQH/xAAcAAEAAgMBAQEAAAAAAAAAAAAABQYCAwQBBwj/xABIEAACAQIEBAQCBgYGCAcBAAABAgMAEQQSITEFBhNBIlFhcTKBFCNCkaGxBxYzUmJyFVOCksHRJFRjlKLS4fBDVXOTssLxNP/EABsBAQACAwEBAAAAAAAAAAAAAAAEBQIDBgEH/8QAMREAAgICAQIDBgUEAwAAAAAAAAECAwQREiExE0FRIjJhgZHhBXGhsdEUwcLxIzNS/9oADAMBAAIRAxEAPwD7jSlKAVxcV4zFhkzzOEF7DuSToAoGpJPlXPx7jfQVVRDLNJcRRjdiNST5Ko1Jrm4Ry1ZuviSJsSQPER4UG+WNfsj13NAaG4ljcRboQrh4yf2k+r5f4YRsf5jWY5Xmf9tjcQ3e0eWEX9Movb0JNWKlAV39TF/1rHf7w3+Vef0PjY9YsYJf4Z4wb27ZksVHyNWOlAVyHm0xNkxsRw5vYS/FC3qHHwezWqwo4IBBBB1BGoIPcVjPh1dSjqGVhYqRcEHsQd6q8yPw1s6kvgifGhuTBewunnHfde1AWylYRShlDKbhgCCO4OoNZ0ApSuKbiqhnVQ7lMocIAbF7WBuRrYg2GwIJ3FAdtK19db2zLe9rXF72JtbzsCflXiYpTazKbjMBcHTz03HrQG2lcuB4issSSDwh1DgNYHKRe+/kQfnXs/EY0ALOoDMqDW92cgAae49hqdKA6aVyY7iKxGMEMTI4jUKAdSC2tyNAFYk+le4DiaTIrodHva+h8JIOnexB1Fx32oDqpWCzKb2INt7Eabj8wfuNaMFxBZc+XZHKX0IJAUnKRva9j6gjtQHVSlKAUpSgFKUoBWEsoVSzGwAJJPYDUms6r3POKIwwiUkNiJEgFtTaQ2Y2G9lzX9KA18q4dp2bHTAZ5LrCP3IQTltfYt8R+VWWsIIQiqqiwUAAegFhWdAYu4AudqjMXxZhfIo9zf8AKtmKmzPl7D866jhFta3zqNNzs2oPWiHNzt3Gt60V48zyqfEqkfMVL8K45HP8OjDdTv8ALzqA4tGBeoFcUY3DqbEa/wDSqN59uPZqb2jnX+J3YlupvlHz+x9Orx0BBBFwdCDWnA4oSxq42YXrfXRxkpJNdmdZGSklJdmVjgTfRMS+DYsUe8uGLa+H7cQP8B1A8jVnquc4+AYacbwzx+nhlPTYX7DUE+1WG9HJGRlUbg+GNHJKyuMssnUIy3YHIilc17WOUHa4uR5Wiec+b/oqrFCOpiZdI0Ava+mYj32Hf2Bro5N5fkwsJ60jSTStnkJNwCew/wAT3rBWblxXzJrxHDH8eb1v3V5v1f5L182cmI5EzKg67qyOhzAWJQCZZBfNfPIs8wL9riw0rpHKVupaQLmjkiS0YGRZSNrNrlRUQAW0Rdu9ipW0hEFLyzmMpMly8fTQlb9MZAnhGbLa+Zthq51tTA8sCLphXGWOV5AuT95ciC+bdU0vrfyFTtKAjOJcIMssT5kyxiSyMmcFnXKGPiGylha32jrXHh+VMrREyuwjWIajU9HqW8V9FJe5FtcoF7VP0oCuYTlDpq4Eg8ZjLeDQ5HaRwwDaq7M+mlgbaipbg/DzBEsZbOQWJa2XMzsWY2G1ySfnXbSgFKUoBSlKAUpSgFV3mk/XYDS/+k+drfVyemtWKq9zwhGHWZVJOHkjm8PxZUPjy/2CflegLDSsIZg6hlNwwBB9CLj8KzoCpHH5ZXB/eOnzqvz8eI4wqiVspwjgoZCVz9WIiyE2VsgJ0AuLmprmrBNHIZAPA+58jUH9LPrXLWZc8ecq5fH/AGcZbm2Ytk6pfH7M4+b+MuuJw6LN0kkSfObIdY1UqRmBtYkn1tXHwbGyS4aJ5VyyMoLDb527XFjb1rZjsF1J4pi5HSDgLYWPUsDfv2H3VI4PCmVgoGpNQL7lcoxiuv3f2KvKyFkKMIrcn++30/VfQvHKRP0Zb+ZqYJrRgcKIo1QdhWWInCKWbYV1de66owfdJH0DDplXTCt90kiH52W+BnH8I/8AktV/in6TkhbERdMmSIhI9dHbYk22AOvrUnx/ibMgVoiqllbU6kKQbW2quY3k+LHTvLCGQMwMkjnQHciNB8R9SbDyqLdOa+B0WFTj1NzzItx8teu/g/Q7+XcBHgycZj5VOKl1sTdlDaZVUaliNNBpsO95peZcRMT9GwbldLSzt0VPsti/4V08E5Wgw+qrnk3Mr+J9raE/CLdhYVOCpeNJcdIrsvInkWOyfy9EvJL0SK8MFxF/ixGHhG/1cRc+31hsR61l/QuN/wDMD/u8X+dWClTCKV36PxFNpcLMBtmRo2YepUlVPsKy/WKaIf6ThZFUbvERMvvYWYD5VYKUBz4PHxyrmjdWHofzG4ra8yjdgPcgVH8TwEYVpAMjqL5l8J087b/Oq/j3jaK5zGUnUk9vy8q1znxJePj+L37di50qocm8RbqPESStri/a3lVvr2E+S2YZNDos4NilKVmRxSlKAUpSgFYTRBlKsLhgQQe4OhFZ0oCt8rYhoXfBS7xawtfV4STlPuvwn2FWSojmDgP0gKyN054zeKUC5B/dPmp7itPB+Zg79HEKMPiB/wCGSCGF7Bo22YHy3FATM8CupVgCDuDVWx3I25if+yf86ttKi5GJVkL/AJEQ8rBoylq2O/j5lIg5Hkv4mUD76s3C+CpAPDq3djUgTWJNRa8OjGe4Lr8TVi/heNjPlCPX1fU8JqO43GWi07G59taTYpndkjYLlFyT+Q/zqAxHFGcrHI/gLDNbQkeV/Ks5cveOgpos3yj3XXRB8c5gxDSBOgZIxYCTqxjQ2uch8Wn3m1WbkzDMImZhYM1x8qlRwaG4PTX/AL9Kw4txmPCouYEsxCxxrqzE6AKP8dhUaUvHekjdblxdTrgu/wCXT8tElmAFyQANydKhcXzlEH6cCyYmS9ssIzAW/ekPgX7654uXpcXZ8cxChsy4ZD4BbbqMNZDbcbVYsLhEiUJGqoo2VQAPuFWdNfBFW2QYx/EJPhw0EIOxllLkD+JEG/sa9y8T/ewP92b/ADqw0reeFd/pTHR/tMKkoGmaGQAn1CSWsPnW/B82wu4R88EjfCkymMt/KTo331N1z43h8cy5ZUV18mF/mPI+ooDdIgIIOxFj86pPHP0dJO4LxxSgXylwCVB7a1Kvw/EYQ5sOxnh0vA5JZRfUxOdTp9k+VS/C+Kx4hM8ZuLkEHQqw3Vh2I8qxlFS7m+q+VW9efqQPC+Gjh7LmCmNgFzjQRkaAH+E+fa1WoGsJ4Q6lWFwRYj0NQLcRlhj8C541JCux7bD102vXnSCPdWZE9vu/kWGlQvBOZVnYoVyOBe24Psamq9jJSW0YW1TqlxmtMUpSsjUKUpQEZieZsLH1c88S9AqJbsBkMnwZv3c3bzqSVr61895g5JxUzcTKZP8ASmwvSHVKgiAKHzjIbfDpv8q75sDiJpMb9GxOjITE3UdhFiGBiki0uAq9MNb7LSMbbUBbMLj0kMgRgxjfpuB9lwFbKfXKyn5itXFeDxYhCkqBh2OzKfNW3UjzFVHBco4oTElmiikxUs0gjxEmbpvhY4lGYAFmEqBt9LCxrXxbAY6CCWRsQwbJKmZXJ6jzYhOgVVhlgyoShII+LcWzACbXh2Nw4tDMmJQbJPcPb/1V+I/zCic3SL+3wWKj1IuqiYEjyyG9jvewqB4dw7FTqDHNiVVZJ1mBmAYM2RoTC/1qOkaEra+p1bUEVKcF4JjY8WZJJS0RkxZKmVnGSR42w4CEWGUCT2zWuRQHX+ukf9RjP93cVui4pPJ8OHMfrKwH3Bbk1NNWphVZkyceyM0U7mTCzKrEOEZ9nChwrE7ZW3qM5f4JiZH+ukMgvfP0xFYDtYE3N6tOIcy41IwPBCvVc/xPdUH3ZjU6q1pU5ySRYwznCOkuutb+xwcX4qmGiMj67Kijdnb4VHqTXNwDgjBjicRZsS4tpqsado0vt2ue5rnw0ZxWNaQkdHCkoi23mI8TH+UGw9STVmqfTSoIrWxSlR/GOOR4Zbubk/Cg1Y+w8vWpcYuT0jCUlFbZIUqiY7nLEuLxIsa+viPz7D7qgsRzfj116gt5FF/yvU6GBZLzSIcs2uPkz6xSvnHBv0r2bLikAH76dvdT/ga+g4TFpKivGwZWFwR61ouxrKX7aN1V9dvuM3VB8U4WY5PpOHB6gH1kY2lUen741IPfapylRzec2ExazRB0Ojrcel/P1FUfjeMmjjaNQCynRHYop9cwU2012qwwn6Li+mBlhxAunkJhcsoHbMNfcVM4jBI/xqre4rXOHLsS8XIVLfJbR8+5Fw88uI6kiKgS/wADFwQR5lV1v2tX0ioHgR6WIxOH2FxNH/JJobedmFvmKnqVw4LQy8l5E+XotClKVsIgpSlAK8Ar2lAK8IvXtKA8VbbaV7SlAeEViVrOsJnyqT5An7ta1SrUj3ZB8tpmfFS/vzFR7RAIDfyNr1IcZxfSw8rjdVNvc6D8SK0csplwkd+4L/JyW/I1ycexbNCGAXplhve5ym+o8jbavOEYdTZXXKx6RIcv8KGHw8cY3AuxJuSzasSe+t6kaheBcxiclCuVxrbsR6VNVsjJSW0Lap1S4zWmcHHOLrhoWlftoB5sdhXz7hyviZGlkN2Y9u3oB2AvXV+lbihDwQg6ayMP+Ff/ALVp5axijJcgEEEDe5q6oq8OjxF3l+xS3W87uD7L9y2RcvWGo7djb76rfHuGaaLoPwrr5y5ncHDrh7OzNJnhLmDOqRsdJh8BUlTb7XsDVWx3MTNw0SXbqCEsS4GbMoJswG+ul++/etFE58+vkbrow49CtcTjsxqZ5C5tbCTBGN4ZCAwv8JP2hVRHFnkkyvla8SSXUWAL7rufcVnXQqMb6uL7MonKVNm13P0wDfUV7Ve5C4gZsDESSSoykn0299CKsNchZBwm4vyOprmpxUl5kNzZhy2GZ1+OEiZPeI5vxXMPnUngsUJY0kXVXUMPZhes5nUKSxAHe+1RHK86CBYgylkLLa+4DGxA8rVr2jaoya2l0OXjwMeNwUwNgzPA/kRIMy3PnnGn81WSq/zvph1k/qZoZLednAt6fF+FWCvTEUpSgFKUoBSlKAUpSgFKUoBWjHH6p/5W/I1vrXMgZSp2IIPz0rxvQI3gKl8DCNi0Sj71qk8wYieMZY1jzg2IlLqLemQHXarhyZPmwcYO6ZoyO46bFQD62ArHnFAMP1CAem8bNprlDjMB7itc48uxMxclU7UltP6ld5AwMzS9aVVUqCDlzFbm40LAH1r6BWMYFtLW9KyrKEOC0Y5WQ8ifJ+mj5L+l1CMXE2tjFYf2WN/zFVjAcUKmvpv6UuBGfCiRBdoSW9Sp+L7tD8q+Nhq63AcbcdL06HI5qlXe369SzYnmJctnsb7C19RfYWve19u16h+McQ68TBWADqRfcWbTYEVDcQgLlPiGUk5lNmFxYW9PP5V59Hb6PkNi2Qr2Gtjb0rb4epSXHpr6mrxNpPl12b4IsqhdNAASBa+UAXrZXBgcIyOCRYdJFOoPiUm99dd96lsBg2lkVFBJYgaetSK5extrWjRNe10e9n2X9F8JXALfuzEext/1q21xcG4cIII4h9lQD79/xrtrjr5+JZKS82dXTDhXGPoiC4rjVWa0i5kC6D1PfXfyqhz8biaT6mWNnBuAkisRr/Cb+lfROP8ADleMuTlKKTf0AJtVe4FyNGwSZggzAMAqhTZtbEge1QLISkzocPKpqim3+a6/p5dTv5rmL8NLHduiT85I66OYONvFiMFh47A4mSRWkIvlWGNpSANszWAF9tdDWPOYvDFFsss8EZ88pcHT7hUzjMBHKAJEVwrBluNmGzKd1I8xUlFJJpttFWwfPJjWb6QjOIsW2F60YULqqNGXBYZLlxGSNM1r2B0lZObUWSaNo5Q0IzPop8BjaTOoDEsvhZNBfMCLd67ZOA4do+m0MZj8XhKgj6y+fQ7lrm573PnXFJy5mE12jV3iaCN1jtkiOYqpBY5yCfQG2wuaHhxxfpAiYC0OIJZ+mgCq2d+kZyFyMb2iAJO1zbcEDdhueInnEPTnUl1jzMmUZnw/0oAgnMp6d7grcEWNrinCuTIo0ZJPrULIyRsXdY2QEZk6rsyk3N7Ee295P+gcPnz9GPPmz5sovmCdPNfz6fhv5aUBT5+eMSDKoEd04kmEB6Tlek/SuSc9s/jPfsNNanv11hAe6Sr05DCwIW/U6iRItg/2zIhU7FTckCut+VcKQQYU8UwnO+sotaTf4tBr6CscNy6jLL9IWKR5yhlKqVVukAEsCSQVsCDe4Ox0FARPBudSbJNHIZGmxarkVfDHhcQISX8ehUOhYi4+Ija1dS8+4cqDaXxpBJGMo+sTFP04mU5rKC1h4ytri9r1J4Tl3DxMrRxKrL1MpF9OswaTv9pgCfao/ifJ0TxdOJUjBaMsBmXMkZLCMMpBRQxuLaDXTU0BrwfP0EvTCpPeRVcDpkkRu4jWQgE2UsTr5KxIAF66OAc4w4t8kayqchcZ1AuqyPC1rE7OjD7iL1qg4Xh8KkT4mVS6ZgksjkMFZ84jDsczqvhAzE/Deo/AcY4fCwbCwu7BSl4YZGshcyWJtsXZm9yaAuJrWzVCLzjGd4cWo7loHAHqfSu3C8ahl+CRT6Hwn7msah5HLXQyRw8AXpzYqLt1OqPaYXOv8wP3VL8QwolikjOzoy/3gRUHjscI5+oilrLkfsN7jXzBvXdwnj6TEqAVca5T/ge9aa7JR6yJDxrOHPXQw5Q4h1MMqtpJCejKNrPFofvFj86m6rPEnODxP0nQYeXKk/8AC48KSeVtcrH2qyg1Yp7WyKGW4sdjXyTnX9HLxMZcMpeMkkoNSvf5jevrlKlY2TPHlyj80R8jHhfHUj8zlbb15X6B4hyjhZtXhQnXUab99O9R0X6NcEpv0yfQtcGryP4vU11TKd/hdm+jR8XwWAeVgsaliTYWr65yJyL9FtLL+1I0Hlvv61acBweGAWijVfYa/eda7Kr8v8RlcuEFpE7GwI1PlJ7YpSsZJAoLMQABck6AAbk1VFkQfN+IvEmHX9piWEaj+Hd29LIDr7VORpYADYC33VBcERsRO+La2Sxjw41+C/ic+rnb0AqfoCu8b8eOwUY+wZJm76KuQadrlt/SrFVf5fUzYjEYojwtaKHW944ybt6Bnv8AdVgoBSlKAUpSgFKUoDGSQKCzEAAXJOgAHc1Wn4viMY2XB2ihBs2JcXzDuIUO9v3m0rHFKeITvFc/RIbByp0lkvfJ6oo38ybVZ44woCqAAAAAOwGwoCFwXJ2HRhI6meXX6yY9Rtd7A6L8hU2q2FhoK9pQCubE4NX+JVJ8yAa6a8NYTjtHqKPxLjTYaGRDHI9zYrGhd9dLgX203rj5TmM86yKkseUm6yKUa3tfarxiuGxyG7KCai+I8GyZZYLK8YOnZlO4NQbOvsstf61KLUV1kupMywq6lXAZWFiCLgg+Yqv4DGtgGXDzkmA3EM7dtz0pD9kgaBjvXdHzFDYZmK38wdPc13ywxzxlXCyRuNQbMCKzpscekivnVKPWSaOoGvarD4HFYPM2HJxMI1GHc2dQO0T9x5K3312YHnHDSHIzmKT+rlBjb/i0PyNTjSTdK8Vgdta9oBSsXcDUkAeulQ2K5ugBKxE4iTskQL69gWHhXXuTQEy7gAkkADUk6AAVXZJTj2KIbYRTaR+8xH2E/wBn5sN9hWa8ImxJDYtgkVv/AOZDob6/Wt9v+UaVPRRBVCqAqgWAAsAB2AoAzBF7BVH3AVAcW41KIyVjyqwIViddRvYbVKcaP1D620/I7VQ+O8XnEarEiyWJ8LyGPL6jwNfytWmyTRZYVEbOrW+vXv2+RdOW8dG8IWMFemApU/nfvfzqWqm/o+w0tnlkQJmFsoOYXv2awvp6d6uVZ1tuO2R8uuFdrjDsKUpWZFFKUoBURzVxIw4V2TWRrRxjzeQ5V/O/yqXqucxRmTGYCO9lDySnS9zEnhHpq1/lQErwPhK4bDxwpsi29zuT8zc13UpQHPjcaI1udT2HnVdxfEZX+0VHkptXZPOHn8Xwg2/7+dSOPwi9M6AW1Hb5VW287+XGWkv1Ki7xMlS4S0o+XqU9sXLGbrI/3k/gam+B8zZyElsGOzbA+h8jUTjFFQ0rWOnvVGsmzGnuL6ehzazLcOzcW2vNeR9QIqL4+5EWmxIB9v8A9tXRwfGdWFHO5GvuK6J4A6lWFwa6V6nFTj59Tvca6L42Lt0Z8/49zTh2ZYzJAkigLkzqGJNreEm/lYetTPI+LvG63HhbQdxeuPmDleKPLJ8V5I1IIF7OwX4vS9aeM4zh8UoiaVoJohcSIGuMw2YgENcW0PnVffb1ReOSupdFEXJ9+ifRF8U1pxvDo5lyyojjyYA/ntVV4VzTMqZnUYqEGwxEFibD9+L4gR3y1O8L5nw2IJWKVC43Q+FhfzVrGrGifKJSTg4NxktNHG3I2HGsZmhO46UrqFPmFuV/Cn6pN/ruO/8AdX/kqw3pepBgV2LkPDXLSdWdjqTLI7gnzy3yg+wqdw2ESNcqKqL5KAo+4VtrlxXE4o/jkRfQsL6+m9AbMXihGuY39ANyfIVAz82NG1niIHvY/cRWziPEDIqyRo+RDfMRbbuAdbVSuZON4lpfDAsikDxdVUPsEKk6e+t60WTa7FrhY9c1ua2vn0+heeGqcUVnksEB+qjBuLj7b+beQ7VJS8MiY5mRSfO1RnJ2EZMOM32iSPY1O1sj7UU2Qrl4Nso1vomYogAsAAPIaVlSlZkcUpSgFKUoBVd494cdgHN8t5o/7UiDLp/ZNWKoPnHh7SYfPFcSwss0dvOPUr/aXMLetATlK5uHY9ZoklQ3V1DD59vltXTQFUmOWVwf3j+OtV7mCYtxPAsFchExCuwRyozIgjDMBl3z2ue586tvMfDGP1qXJ+0B6dxVYbHVzl1rxZyi1339Dk8i+WHZKEl0e9fFMh+ccYyy4SzuitMUfIWF1Mbmxt6ga7jXUVx8BnlMAM1y2ZgpYWYoGOQsLblbdq7OKYNZniZmYdJs62IAvYjW4N9CR86lOD8IbESAAeEbn0qrssd6VUFtv+X/ACU1tryFGmtbk/5f8ly5UiK4Zb9yTUwawhhCKFUWAFhWddjTX4dcYei0d9j1eDVGv0SRXOctUgjG8mIhAPYZWzm/yU1XOZ/0cvisTPMHUBkHTH8agCzehsdfX0qwzMcRxJFABjwiszt/tZhZVt6Ldr9r1YytR78bn2LTDzbcObnU9NrX7P8AsUn9HfGEKNhXjWGeEnOgGXNbdgPPz+RGh0s3EOXsPiP2sMbnzIsf7w1/GoLnXlNpcuKwpyYqLVSNM4H2T5ny89QfTv5P5rXGxXIyTJpLHtY7XAOtjr7ajtXmPDwpcH8viS82uORD+rp7P31/5k/8X5P5GP6kxr+xmxMNtskrEKPIK11t8q9/VWT/AF/Gf3o/+SrDSp5Tld/UxW1kxGLkPmZimnlZLCpDAcuYeHWOFAd7kZj97XNSVKA8IrkHB4c2bprf2v8AhtXZSvGkzKM5R7PQpSlemIpSlAKUpQClKUApSlAVTDsOHYhkYZcLiHzRtckRyv8AEh8lY6j1q11pxmDSVGSRQysLEGq2qYjh4IUNisKtrC5aeMdwP64eQ3oC1VF43luGTUrlPmulbOGcwQYgfVSqx7rezD0KnUH5VIVrsqhYtTSZqtpruXGyKa+JAw8mwg65m9zU1h8MqKFUAAeVbKwlmVRdiFHmSB+dYVY9VXuRSNdOLTR/1xSM6ieYeOfR0CovUmkOWKMWuzef8q7k+VcGJ5u6rNFgUM8gGr7RITexLnRvZb12cF5e6TNNK5mxD2zSEWsLfCg+wv5963kk28ucHOHhCsxeRiXlc7s76sf8B6CpSlKAVR+b+XpYZhxDBD61f2sYGki9zYbnzHe19xrdMTOERnbRVBY+yi5/CouHiz9KOeTIsboGKAMz5pCgjQEGzE5rHTe1qwnBTWmSsXKljT5x6rs0+zXmmd3Csd1oY5MrJnUNlbcX7GuqoIc5QZyl2DAruBsTKGN81rJ0ZSx7Be9xWcvHs4URBgxnWHxrbYCSQ2v2jD+RBFjqLVkuxHk022lpE1SoWbm2FY+p42QsVVgtw1lLkqe62B19D2F66sNxQvMYwhCiNXZjYWMhOVbXvewYny0869MSQpVe4lzBIk0qIEKp0F8QYfWTuQVZ75VATIdRu432PTJzVAFka7ERqWNlvdQ7RkqO/jVh69r3oCYpULi+Z41hMihiSshVbC56bFL6m1i+UDzzC1SuGzZFz2z2Ga2gzW1t6XvQG2lKUApSlAKUpQClKUApSlARnEuW8PPrJEpb98eFh7Mtj+NRycpSRgCHHYtRt4ys2na2caWqyUoCunl3EnQ8Qnsd7RxKbehAuPes4+SMOTeXqYg+c7mS3sNB+Hep+lAYQwqihVAVRsALAewFZ0pQClKUB4y3FjqDXFHwWJUCBPCAoAJY2CEFQCTdQCARbyrupQEY3LeHJv0kv0jBfX9kTmKb7FtfOtsfBYVy2jXwszjc+KT4m1OpNd1KAjzwCAxiPpjIoKgXOgZchA1uPD4fQaCujD8PjRmZVALWzEd8oCj8AB8hXRSgOEcFhzM2TVnEjXLG7qAFYgm1xlW3llHlXsfBYVBAjUXKsd942zr7ANcgbAk120oCNPLmHsq9JbIAFFzoFYOO+tmUEX2tUiBXtKAUpSgFKUoBSlKAUpSgFKUoCD4xzUIMRFh+lJJJMkjx5SgBEIBcEswsQCN97108A5iixmGixMRIjlF1zjKdCVIIPqD79qrnOHLsmIx+El+j9aCGLELIOoqFjOqhQLsDpl1PrUVDybjhHhPpGXFCPD4mF4s48LS36RuwAcqloy9rjcX1NAXf9YE+mNhSrBhCs2clcpVnMdt75sw7ipLqC9ri/vXzKfkTFFWV1Wdhwr6KsjOus+Ym/i1AFxZzrp98xwDlN/pkk2JhBHTwhjcsrETYdGVm0N73bfuL3oCc4pzbFh8Vh8NKHU4gkRvYFMw+yxvdSdANNSaLzXEcecCqyGURdVmsAgUnLuTcm9tAPyNR3OXLb43PGEKjonpzZlGSdHWSMgXzCxXcDYkd6i05UxYxxlvbPw9sO04ZRbEO7ymQJfMFzNp3Fh70BflcG9iDbQ1HYHj6S4nEYcAgwLExa6lWE4e2WxvpkYG9qoC8hY0wMsZGGk/o1cK1nuJZ1a5kJXYFQwznxfWnTStvE+TcXIuO6MSwdeLAhUDoM30Uv1YyUuEzBgAdQba70BeuIcdWKTDoVZhiJDGrqVIDBHk11vbKjai9SLuBqSB76VSV5XkjfCtFFLlGNfFSK8kRK9SGWNgoUhVGZwcq32J3Nq7eauAyzYrDShRNBGk6SQFgt2lSyuM3hbuuuoDXF9aAk+LcyrDKsKo80zRvKI0KBskZRT8bKLkuLC+tj5UxXMipjIsIY5C8qM6sMuXLHbNfxXBFx271WuWuT54MTgmmRZujgmhea6k9UyRuts3iIVVZA1r6j1ru45wCWbiuFm6ZMEUMyMwkyHNLlIsAwawy6+9AS/LvMqYzrZEkTozPA+fL+0jtmy2JuBca1u4vx2PDmJWDPJM2SKNBdnYAsd7ABVBJYkAAVUOX4MTw7D4i+HcmfHu65T1skWIK/WOEJY5Apv6kXNrkZJhsTi5cJjwgY4WbEoqfszNh5hkWVcxsrWAYAkBhrcXFAWrhfMSTTSwENHPCFLxva+V/hdSpIdTqLg6EWNqlarPCeAOeIz4+UdMvEkEcdwTkRi7O5FxctawBNgNdTYWagFKUoBSlKAUpSgFKUoBSlKAUpSgFKUoBSlKAUpSgFKUoBSlKAUpSgPn/AOnLFOnCJSjMhLopKkrdWJuDbcHyrL9B8zPwiJ3JZmeUszEkmzkC5Op0AHyFKUBfqUpQClKUApSlAKUpQClKUB/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24075" cy="2152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AutoShape 12" descr="data:image/jpeg;base64,/9j/4AAQSkZJRgABAQAAAQABAAD/2wCEAAkGBhQSERQUExQTFBUWGBgYFxcYGBgWHRwaFBoXGBsaGhkZHCYfFx4jGhoVIC8gIycpLiwsFx4xNTAqNSYrLCkBCQoKDgwOGg8PGiklHyAtMi4sMDE1LDAtLywvLCwpMCwsNCwsLC80LC0sKi4vLCw0KSwsLCwsKSwsLywsLCwsLP/AABEIAOIA3wMBIgACEQEDEQH/xAAcAAEAAgMBAQEAAAAAAAAAAAAABQYCAwQBBwj/xABIEAACAQIEBAQCBgYGCAcBAAABAgMAEQQSITEFBhNBIlFhcTKBFCNCkaGxBxYzUmJyFVOCksHRJFRjlKLS4fBDVXOTssLxNP/EABsBAQACAwEBAAAAAAAAAAAAAAAEBQIDBgEH/8QAMREAAgICAQIDBgUEAwAAAAAAAAECAwQREiExE0FRIjJhgZHhBXGhsdEUwcLxIzNS/9oADAMBAAIRAxEAPwD7jSlKAVxcV4zFhkzzOEF7DuSToAoGpJPlXPx7jfQVVRDLNJcRRjdiNST5Ko1Jrm4Ry1ZuviSJsSQPER4UG+WNfsj13NAaG4ljcRboQrh4yf2k+r5f4YRsf5jWY5Xmf9tjcQ3e0eWEX9Movb0JNWKlAV39TF/1rHf7w3+Vef0PjY9YsYJf4Z4wb27ZksVHyNWOlAVyHm0xNkxsRw5vYS/FC3qHHwezWqwo4IBBBB1BGoIPcVjPh1dSjqGVhYqRcEHsQd6q8yPw1s6kvgifGhuTBewunnHfde1AWylYRShlDKbhgCCO4OoNZ0ApSuKbiqhnVQ7lMocIAbF7WBuRrYg2GwIJ3FAdtK19db2zLe9rXF72JtbzsCflXiYpTazKbjMBcHTz03HrQG2lcuB4issSSDwh1DgNYHKRe+/kQfnXs/EY0ALOoDMqDW92cgAae49hqdKA6aVyY7iKxGMEMTI4jUKAdSC2tyNAFYk+le4DiaTIrodHva+h8JIOnexB1Fx32oDqpWCzKb2INt7Eabj8wfuNaMFxBZc+XZHKX0IJAUnKRva9j6gjtQHVSlKAUpSgFKUoBWEsoVSzGwAJJPYDUms6r3POKIwwiUkNiJEgFtTaQ2Y2G9lzX9KA18q4dp2bHTAZ5LrCP3IQTltfYt8R+VWWsIIQiqqiwUAAegFhWdAYu4AudqjMXxZhfIo9zf8AKtmKmzPl7D866jhFta3zqNNzs2oPWiHNzt3Gt60V48zyqfEqkfMVL8K45HP8OjDdTv8ALzqA4tGBeoFcUY3DqbEa/wDSqN59uPZqb2jnX+J3YlupvlHz+x9Orx0BBBFwdCDWnA4oSxq42YXrfXRxkpJNdmdZGSklJdmVjgTfRMS+DYsUe8uGLa+H7cQP8B1A8jVnquc4+AYacbwzx+nhlPTYX7DUE+1WG9HJGRlUbg+GNHJKyuMssnUIy3YHIilc17WOUHa4uR5Wiec+b/oqrFCOpiZdI0Ava+mYj32Hf2Bro5N5fkwsJ60jSTStnkJNwCew/wAT3rBWblxXzJrxHDH8eb1v3V5v1f5L182cmI5EzKg67qyOhzAWJQCZZBfNfPIs8wL9riw0rpHKVupaQLmjkiS0YGRZSNrNrlRUQAW0Rdu9ipW0hEFLyzmMpMly8fTQlb9MZAnhGbLa+Zthq51tTA8sCLphXGWOV5AuT95ciC+bdU0vrfyFTtKAjOJcIMssT5kyxiSyMmcFnXKGPiGylha32jrXHh+VMrREyuwjWIajU9HqW8V9FJe5FtcoF7VP0oCuYTlDpq4Eg8ZjLeDQ5HaRwwDaq7M+mlgbaipbg/DzBEsZbOQWJa2XMzsWY2G1ySfnXbSgFKUoBSlKAUpSgFV3mk/XYDS/+k+drfVyemtWKq9zwhGHWZVJOHkjm8PxZUPjy/2CflegLDSsIZg6hlNwwBB9CLj8KzoCpHH5ZXB/eOnzqvz8eI4wqiVspwjgoZCVz9WIiyE2VsgJ0AuLmprmrBNHIZAPA+58jUH9LPrXLWZc8ecq5fH/AGcZbm2Ytk6pfH7M4+b+MuuJw6LN0kkSfObIdY1UqRmBtYkn1tXHwbGyS4aJ5VyyMoLDb527XFjb1rZjsF1J4pi5HSDgLYWPUsDfv2H3VI4PCmVgoGpNQL7lcoxiuv3f2KvKyFkKMIrcn++30/VfQvHKRP0Zb+ZqYJrRgcKIo1QdhWWInCKWbYV1de66owfdJH0DDplXTCt90kiH52W+BnH8I/8AktV/in6TkhbERdMmSIhI9dHbYk22AOvrUnx/ibMgVoiqllbU6kKQbW2quY3k+LHTvLCGQMwMkjnQHciNB8R9SbDyqLdOa+B0WFTj1NzzItx8teu/g/Q7+XcBHgycZj5VOKl1sTdlDaZVUaliNNBpsO95peZcRMT9GwbldLSzt0VPsti/4V08E5Wgw+qrnk3Mr+J9raE/CLdhYVOCpeNJcdIrsvInkWOyfy9EvJL0SK8MFxF/ixGHhG/1cRc+31hsR61l/QuN/wDMD/u8X+dWClTCKV36PxFNpcLMBtmRo2YepUlVPsKy/WKaIf6ThZFUbvERMvvYWYD5VYKUBz4PHxyrmjdWHofzG4ra8yjdgPcgVH8TwEYVpAMjqL5l8J087b/Oq/j3jaK5zGUnUk9vy8q1znxJePj+L37di50qocm8RbqPESStri/a3lVvr2E+S2YZNDos4NilKVmRxSlKAUpSgFYTRBlKsLhgQQe4OhFZ0oCt8rYhoXfBS7xawtfV4STlPuvwn2FWSojmDgP0gKyN054zeKUC5B/dPmp7itPB+Zg79HEKMPiB/wCGSCGF7Bo22YHy3FATM8CupVgCDuDVWx3I25if+yf86ttKi5GJVkL/AJEQ8rBoylq2O/j5lIg5Hkv4mUD76s3C+CpAPDq3djUgTWJNRa8OjGe4Lr8TVi/heNjPlCPX1fU8JqO43GWi07G59taTYpndkjYLlFyT+Q/zqAxHFGcrHI/gLDNbQkeV/Ks5cveOgpos3yj3XXRB8c5gxDSBOgZIxYCTqxjQ2uch8Wn3m1WbkzDMImZhYM1x8qlRwaG4PTX/AL9Kw4txmPCouYEsxCxxrqzE6AKP8dhUaUvHekjdblxdTrgu/wCXT8tElmAFyQANydKhcXzlEH6cCyYmS9ssIzAW/ekPgX7654uXpcXZ8cxChsy4ZD4BbbqMNZDbcbVYsLhEiUJGqoo2VQAPuFWdNfBFW2QYx/EJPhw0EIOxllLkD+JEG/sa9y8T/ewP92b/ADqw0reeFd/pTHR/tMKkoGmaGQAn1CSWsPnW/B82wu4R88EjfCkymMt/KTo331N1z43h8cy5ZUV18mF/mPI+ooDdIgIIOxFj86pPHP0dJO4LxxSgXylwCVB7a1Kvw/EYQ5sOxnh0vA5JZRfUxOdTp9k+VS/C+Kx4hM8ZuLkEHQqw3Vh2I8qxlFS7m+q+VW9efqQPC+Gjh7LmCmNgFzjQRkaAH+E+fa1WoGsJ4Q6lWFwRYj0NQLcRlhj8C541JCux7bD102vXnSCPdWZE9vu/kWGlQvBOZVnYoVyOBe24Psamq9jJSW0YW1TqlxmtMUpSsjUKUpQEZieZsLH1c88S9AqJbsBkMnwZv3c3bzqSVr61895g5JxUzcTKZP8ASmwvSHVKgiAKHzjIbfDpv8q75sDiJpMb9GxOjITE3UdhFiGBiki0uAq9MNb7LSMbbUBbMLj0kMgRgxjfpuB9lwFbKfXKyn5itXFeDxYhCkqBh2OzKfNW3UjzFVHBco4oTElmiikxUs0gjxEmbpvhY4lGYAFmEqBt9LCxrXxbAY6CCWRsQwbJKmZXJ6jzYhOgVVhlgyoShII+LcWzACbXh2Nw4tDMmJQbJPcPb/1V+I/zCic3SL+3wWKj1IuqiYEjyyG9jvewqB4dw7FTqDHNiVVZJ1mBmAYM2RoTC/1qOkaEra+p1bUEVKcF4JjY8WZJJS0RkxZKmVnGSR42w4CEWGUCT2zWuRQHX+ukf9RjP93cVui4pPJ8OHMfrKwH3Bbk1NNWphVZkyceyM0U7mTCzKrEOEZ9nChwrE7ZW3qM5f4JiZH+ukMgvfP0xFYDtYE3N6tOIcy41IwPBCvVc/xPdUH3ZjU6q1pU5ySRYwznCOkuutb+xwcX4qmGiMj67Kijdnb4VHqTXNwDgjBjicRZsS4tpqsado0vt2ue5rnw0ZxWNaQkdHCkoi23mI8TH+UGw9STVmqfTSoIrWxSlR/GOOR4Zbubk/Cg1Y+w8vWpcYuT0jCUlFbZIUqiY7nLEuLxIsa+viPz7D7qgsRzfj116gt5FF/yvU6GBZLzSIcs2uPkz6xSvnHBv0r2bLikAH76dvdT/ga+g4TFpKivGwZWFwR61ouxrKX7aN1V9dvuM3VB8U4WY5PpOHB6gH1kY2lUen741IPfapylRzec2ExazRB0Ojrcel/P1FUfjeMmjjaNQCynRHYop9cwU2012qwwn6Li+mBlhxAunkJhcsoHbMNfcVM4jBI/xqre4rXOHLsS8XIVLfJbR8+5Fw88uI6kiKgS/wADFwQR5lV1v2tX0ioHgR6WIxOH2FxNH/JJobedmFvmKnqVw4LQy8l5E+XotClKVsIgpSlAK8Ar2lAK8IvXtKA8VbbaV7SlAeEViVrOsJnyqT5An7ta1SrUj3ZB8tpmfFS/vzFR7RAIDfyNr1IcZxfSw8rjdVNvc6D8SK0csplwkd+4L/JyW/I1ycexbNCGAXplhve5ym+o8jbavOEYdTZXXKx6RIcv8KGHw8cY3AuxJuSzasSe+t6kaheBcxiclCuVxrbsR6VNVsjJSW0Lap1S4zWmcHHOLrhoWlftoB5sdhXz7hyviZGlkN2Y9u3oB2AvXV+lbihDwQg6ayMP+Ff/ALVp5axijJcgEEEDe5q6oq8OjxF3l+xS3W87uD7L9y2RcvWGo7djb76rfHuGaaLoPwrr5y5ncHDrh7OzNJnhLmDOqRsdJh8BUlTb7XsDVWx3MTNw0SXbqCEsS4GbMoJswG+ul++/etFE58+vkbrow49CtcTjsxqZ5C5tbCTBGN4ZCAwv8JP2hVRHFnkkyvla8SSXUWAL7rufcVnXQqMb6uL7MonKVNm13P0wDfUV7Ve5C4gZsDESSSoykn0299CKsNchZBwm4vyOprmpxUl5kNzZhy2GZ1+OEiZPeI5vxXMPnUngsUJY0kXVXUMPZhes5nUKSxAHe+1RHK86CBYgylkLLa+4DGxA8rVr2jaoya2l0OXjwMeNwUwNgzPA/kRIMy3PnnGn81WSq/zvph1k/qZoZLednAt6fF+FWCvTEUpSgFKUoBSlKAUpSgFKUoBWjHH6p/5W/I1vrXMgZSp2IIPz0rxvQI3gKl8DCNi0Sj71qk8wYieMZY1jzg2IlLqLemQHXarhyZPmwcYO6ZoyO46bFQD62ArHnFAMP1CAem8bNprlDjMB7itc48uxMxclU7UltP6ld5AwMzS9aVVUqCDlzFbm40LAH1r6BWMYFtLW9KyrKEOC0Y5WQ8ifJ+mj5L+l1CMXE2tjFYf2WN/zFVjAcUKmvpv6UuBGfCiRBdoSW9Sp+L7tD8q+Nhq63AcbcdL06HI5qlXe369SzYnmJctnsb7C19RfYWve19u16h+McQ68TBWADqRfcWbTYEVDcQgLlPiGUk5lNmFxYW9PP5V59Hb6PkNi2Qr2Gtjb0rb4epSXHpr6mrxNpPl12b4IsqhdNAASBa+UAXrZXBgcIyOCRYdJFOoPiUm99dd96lsBg2lkVFBJYgaetSK5extrWjRNe10e9n2X9F8JXALfuzEext/1q21xcG4cIII4h9lQD79/xrtrjr5+JZKS82dXTDhXGPoiC4rjVWa0i5kC6D1PfXfyqhz8biaT6mWNnBuAkisRr/Cb+lfROP8ADleMuTlKKTf0AJtVe4FyNGwSZggzAMAqhTZtbEge1QLISkzocPKpqim3+a6/p5dTv5rmL8NLHduiT85I66OYONvFiMFh47A4mSRWkIvlWGNpSANszWAF9tdDWPOYvDFFsss8EZ88pcHT7hUzjMBHKAJEVwrBluNmGzKd1I8xUlFJJpttFWwfPJjWb6QjOIsW2F60YULqqNGXBYZLlxGSNM1r2B0lZObUWSaNo5Q0IzPop8BjaTOoDEsvhZNBfMCLd67ZOA4do+m0MZj8XhKgj6y+fQ7lrm573PnXFJy5mE12jV3iaCN1jtkiOYqpBY5yCfQG2wuaHhxxfpAiYC0OIJZ+mgCq2d+kZyFyMb2iAJO1zbcEDdhueInnEPTnUl1jzMmUZnw/0oAgnMp6d7grcEWNrinCuTIo0ZJPrULIyRsXdY2QEZk6rsyk3N7Ee295P+gcPnz9GPPmz5sovmCdPNfz6fhv5aUBT5+eMSDKoEd04kmEB6Tlek/SuSc9s/jPfsNNanv11hAe6Sr05DCwIW/U6iRItg/2zIhU7FTckCut+VcKQQYU8UwnO+sotaTf4tBr6CscNy6jLL9IWKR5yhlKqVVukAEsCSQVsCDe4Ox0FARPBudSbJNHIZGmxarkVfDHhcQISX8ehUOhYi4+Ija1dS8+4cqDaXxpBJGMo+sTFP04mU5rKC1h4ytri9r1J4Tl3DxMrRxKrL1MpF9OswaTv9pgCfao/ifJ0TxdOJUjBaMsBmXMkZLCMMpBRQxuLaDXTU0BrwfP0EvTCpPeRVcDpkkRu4jWQgE2UsTr5KxIAF66OAc4w4t8kayqchcZ1AuqyPC1rE7OjD7iL1qg4Xh8KkT4mVS6ZgksjkMFZ84jDsczqvhAzE/Deo/AcY4fCwbCwu7BSl4YZGshcyWJtsXZm9yaAuJrWzVCLzjGd4cWo7loHAHqfSu3C8ahl+CRT6Hwn7msah5HLXQyRw8AXpzYqLt1OqPaYXOv8wP3VL8QwolikjOzoy/3gRUHjscI5+oilrLkfsN7jXzBvXdwnj6TEqAVca5T/ge9aa7JR6yJDxrOHPXQw5Q4h1MMqtpJCejKNrPFofvFj86m6rPEnODxP0nQYeXKk/8AC48KSeVtcrH2qyg1Yp7WyKGW4sdjXyTnX9HLxMZcMpeMkkoNSvf5jevrlKlY2TPHlyj80R8jHhfHUj8zlbb15X6B4hyjhZtXhQnXUab99O9R0X6NcEpv0yfQtcGryP4vU11TKd/hdm+jR8XwWAeVgsaliTYWr65yJyL9FtLL+1I0Hlvv61acBweGAWijVfYa/eda7Kr8v8RlcuEFpE7GwI1PlJ7YpSsZJAoLMQABck6AAbk1VFkQfN+IvEmHX9piWEaj+Hd29LIDr7VORpYADYC33VBcERsRO+La2Sxjw41+C/ic+rnb0AqfoCu8b8eOwUY+wZJm76KuQadrlt/SrFVf5fUzYjEYojwtaKHW944ybt6Bnv8AdVgoBSlKAUpSgFKUoDGSQKCzEAAXJOgAHc1Wn4viMY2XB2ihBs2JcXzDuIUO9v3m0rHFKeITvFc/RIbByp0lkvfJ6oo38ybVZ44woCqAAAAAOwGwoCFwXJ2HRhI6meXX6yY9Rtd7A6L8hU2q2FhoK9pQCubE4NX+JVJ8yAa6a8NYTjtHqKPxLjTYaGRDHI9zYrGhd9dLgX203rj5TmM86yKkseUm6yKUa3tfarxiuGxyG7KCai+I8GyZZYLK8YOnZlO4NQbOvsstf61KLUV1kupMywq6lXAZWFiCLgg+Yqv4DGtgGXDzkmA3EM7dtz0pD9kgaBjvXdHzFDYZmK38wdPc13ywxzxlXCyRuNQbMCKzpscekivnVKPWSaOoGvarD4HFYPM2HJxMI1GHc2dQO0T9x5K3312YHnHDSHIzmKT+rlBjb/i0PyNTjSTdK8Vgdta9oBSsXcDUkAeulQ2K5ugBKxE4iTskQL69gWHhXXuTQEy7gAkkADUk6AAVXZJTj2KIbYRTaR+8xH2E/wBn5sN9hWa8ImxJDYtgkVv/AOZDob6/Wt9v+UaVPRRBVCqAqgWAAsAB2AoAzBF7BVH3AVAcW41KIyVjyqwIViddRvYbVKcaP1D620/I7VQ+O8XnEarEiyWJ8LyGPL6jwNfytWmyTRZYVEbOrW+vXv2+RdOW8dG8IWMFemApU/nfvfzqWqm/o+w0tnlkQJmFsoOYXv2awvp6d6uVZ1tuO2R8uuFdrjDsKUpWZFFKUoBURzVxIw4V2TWRrRxjzeQ5V/O/yqXqucxRmTGYCO9lDySnS9zEnhHpq1/lQErwPhK4bDxwpsi29zuT8zc13UpQHPjcaI1udT2HnVdxfEZX+0VHkptXZPOHn8Xwg2/7+dSOPwi9M6AW1Hb5VW287+XGWkv1Ki7xMlS4S0o+XqU9sXLGbrI/3k/gam+B8zZyElsGOzbA+h8jUTjFFQ0rWOnvVGsmzGnuL6ehzazLcOzcW2vNeR9QIqL4+5EWmxIB9v8A9tXRwfGdWFHO5GvuK6J4A6lWFwa6V6nFTj59Tvca6L42Lt0Z8/49zTh2ZYzJAkigLkzqGJNreEm/lYetTPI+LvG63HhbQdxeuPmDleKPLJ8V5I1IIF7OwX4vS9aeM4zh8UoiaVoJohcSIGuMw2YgENcW0PnVffb1ReOSupdFEXJ9+ifRF8U1pxvDo5lyyojjyYA/ntVV4VzTMqZnUYqEGwxEFibD9+L4gR3y1O8L5nw2IJWKVC43Q+FhfzVrGrGifKJSTg4NxktNHG3I2HGsZmhO46UrqFPmFuV/Cn6pN/ruO/8AdX/kqw3pepBgV2LkPDXLSdWdjqTLI7gnzy3yg+wqdw2ESNcqKqL5KAo+4VtrlxXE4o/jkRfQsL6+m9AbMXihGuY39ANyfIVAz82NG1niIHvY/cRWziPEDIqyRo+RDfMRbbuAdbVSuZON4lpfDAsikDxdVUPsEKk6e+t60WTa7FrhY9c1ua2vn0+heeGqcUVnksEB+qjBuLj7b+beQ7VJS8MiY5mRSfO1RnJ2EZMOM32iSPY1O1sj7UU2Qrl4Nso1vomYogAsAAPIaVlSlZkcUpSgFKUoBVd494cdgHN8t5o/7UiDLp/ZNWKoPnHh7SYfPFcSwss0dvOPUr/aXMLetATlK5uHY9ZoklQ3V1DD59vltXTQFUmOWVwf3j+OtV7mCYtxPAsFchExCuwRyozIgjDMBl3z2ue586tvMfDGP1qXJ+0B6dxVYbHVzl1rxZyi1339Dk8i+WHZKEl0e9fFMh+ccYyy4SzuitMUfIWF1Mbmxt6ga7jXUVx8BnlMAM1y2ZgpYWYoGOQsLblbdq7OKYNZniZmYdJs62IAvYjW4N9CR86lOD8IbESAAeEbn0qrssd6VUFtv+X/ACU1tryFGmtbk/5f8ly5UiK4Zb9yTUwawhhCKFUWAFhWddjTX4dcYei0d9j1eDVGv0SRXOctUgjG8mIhAPYZWzm/yU1XOZ/0cvisTPMHUBkHTH8agCzehsdfX0qwzMcRxJFABjwiszt/tZhZVt6Ldr9r1YytR78bn2LTDzbcObnU9NrX7P8AsUn9HfGEKNhXjWGeEnOgGXNbdgPPz+RGh0s3EOXsPiP2sMbnzIsf7w1/GoLnXlNpcuKwpyYqLVSNM4H2T5ny89QfTv5P5rXGxXIyTJpLHtY7XAOtjr7ajtXmPDwpcH8viS82uORD+rp7P31/5k/8X5P5GP6kxr+xmxMNtskrEKPIK11t8q9/VWT/AF/Gf3o/+SrDSp5Tld/UxW1kxGLkPmZimnlZLCpDAcuYeHWOFAd7kZj97XNSVKA8IrkHB4c2bprf2v8AhtXZSvGkzKM5R7PQpSlemIpSlAKUpQClKUApSlAVTDsOHYhkYZcLiHzRtckRyv8AEh8lY6j1q11pxmDSVGSRQysLEGq2qYjh4IUNisKtrC5aeMdwP64eQ3oC1VF43luGTUrlPmulbOGcwQYgfVSqx7rezD0KnUH5VIVrsqhYtTSZqtpruXGyKa+JAw8mwg65m9zU1h8MqKFUAAeVbKwlmVRdiFHmSB+dYVY9VXuRSNdOLTR/1xSM6ieYeOfR0CovUmkOWKMWuzef8q7k+VcGJ5u6rNFgUM8gGr7RITexLnRvZb12cF5e6TNNK5mxD2zSEWsLfCg+wv5963kk28ucHOHhCsxeRiXlc7s76sf8B6CpSlKAVR+b+XpYZhxDBD61f2sYGki9zYbnzHe19xrdMTOERnbRVBY+yi5/CouHiz9KOeTIsboGKAMz5pCgjQEGzE5rHTe1qwnBTWmSsXKljT5x6rs0+zXmmd3Csd1oY5MrJnUNlbcX7GuqoIc5QZyl2DAruBsTKGN81rJ0ZSx7Be9xWcvHs4URBgxnWHxrbYCSQ2v2jD+RBFjqLVkuxHk022lpE1SoWbm2FY+p42QsVVgtw1lLkqe62B19D2F66sNxQvMYwhCiNXZjYWMhOVbXvewYny0869MSQpVe4lzBIk0qIEKp0F8QYfWTuQVZ75VATIdRu432PTJzVAFka7ERqWNlvdQ7RkqO/jVh69r3oCYpULi+Z41hMihiSshVbC56bFL6m1i+UDzzC1SuGzZFz2z2Ga2gzW1t6XvQG2lKUApSlAKUpQClKUApSlARnEuW8PPrJEpb98eFh7Mtj+NRycpSRgCHHYtRt4ys2na2caWqyUoCunl3EnQ8Qnsd7RxKbehAuPes4+SMOTeXqYg+c7mS3sNB+Hep+lAYQwqihVAVRsALAewFZ0pQClKUB4y3FjqDXFHwWJUCBPCAoAJY2CEFQCTdQCARbyrupQEY3LeHJv0kv0jBfX9kTmKb7FtfOtsfBYVy2jXwszjc+KT4m1OpNd1KAjzwCAxiPpjIoKgXOgZchA1uPD4fQaCujD8PjRmZVALWzEd8oCj8AB8hXRSgOEcFhzM2TVnEjXLG7qAFYgm1xlW3llHlXsfBYVBAjUXKsd942zr7ANcgbAk120oCNPLmHsq9JbIAFFzoFYOO+tmUEX2tUiBXtKAUpSgFKUoBSlKAUpSgFKUoCD4xzUIMRFh+lJJJMkjx5SgBEIBcEswsQCN97108A5iixmGixMRIjlF1zjKdCVIIPqD79qrnOHLsmIx+El+j9aCGLELIOoqFjOqhQLsDpl1PrUVDybjhHhPpGXFCPD4mF4s48LS36RuwAcqloy9rjcX1NAXf9YE+mNhSrBhCs2clcpVnMdt75sw7ipLqC9ri/vXzKfkTFFWV1Wdhwr6KsjOus+Ym/i1AFxZzrp98xwDlN/pkk2JhBHTwhjcsrETYdGVm0N73bfuL3oCc4pzbFh8Vh8NKHU4gkRvYFMw+yxvdSdANNSaLzXEcecCqyGURdVmsAgUnLuTcm9tAPyNR3OXLb43PGEKjonpzZlGSdHWSMgXzCxXcDYkd6i05UxYxxlvbPw9sO04ZRbEO7ymQJfMFzNp3Fh70BflcG9iDbQ1HYHj6S4nEYcAgwLExa6lWE4e2WxvpkYG9qoC8hY0wMsZGGk/o1cK1nuJZ1a5kJXYFQwznxfWnTStvE+TcXIuO6MSwdeLAhUDoM30Uv1YyUuEzBgAdQba70BeuIcdWKTDoVZhiJDGrqVIDBHk11vbKjai9SLuBqSB76VSV5XkjfCtFFLlGNfFSK8kRK9SGWNgoUhVGZwcq32J3Nq7eauAyzYrDShRNBGk6SQFgt2lSyuM3hbuuuoDXF9aAk+LcyrDKsKo80zRvKI0KBskZRT8bKLkuLC+tj5UxXMipjIsIY5C8qM6sMuXLHbNfxXBFx271WuWuT54MTgmmRZujgmhea6k9UyRuts3iIVVZA1r6j1ru45wCWbiuFm6ZMEUMyMwkyHNLlIsAwawy6+9AS/LvMqYzrZEkTozPA+fL+0jtmy2JuBca1u4vx2PDmJWDPJM2SKNBdnYAsd7ABVBJYkAAVUOX4MTw7D4i+HcmfHu65T1skWIK/WOEJY5Apv6kXNrkZJhsTi5cJjwgY4WbEoqfszNh5hkWVcxsrWAYAkBhrcXFAWrhfMSTTSwENHPCFLxva+V/hdSpIdTqLg6EWNqlarPCeAOeIz4+UdMvEkEcdwTkRi7O5FxctawBNgNdTYWagFKUoBSlKAUpSgFKUoBSlKAUpSgFKUoBSlKAUpSgFKUoBSlKAUpSgPn/AOnLFOnCJSjMhLopKkrdWJuDbcHyrL9B8zPwiJ3JZmeUszEkmzkC5Op0AHyFKUBfqUpQClKUApSlAKUpQClKUB/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24075" cy="2152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AutoShape 14" descr="data:image/jpeg;base64,/9j/4AAQSkZJRgABAQAAAQABAAD/2wCEAAkGBhQSERQUExQTFBUWGBgYFxcYGBgWHRwaFBoXGBsaGhkZHCYfFx4jGhoVIC8gIycpLiwsFx4xNTAqNSYrLCkBCQoKDgwOGg8PGiklHyAtMi4sMDE1LDAtLywvLCwpMCwsNCwsLC80LC0sKi4vLCw0KSwsLCwsKSwsLywsLCwsLP/AABEIAOIA3wMBIgACEQEDEQH/xAAcAAEAAgMBAQEAAAAAAAAAAAAABQYCAwQBBwj/xABIEAACAQIEBAQCBgYGCAcBAAABAgMAEQQSITEFBhNBIlFhcTKBFCNCkaGxBxYzUmJyFVOCksHRJFRjlKLS4fBDVXOTssLxNP/EABsBAQACAwEBAAAAAAAAAAAAAAAEBQIDBgEH/8QAMREAAgICAQIDBgUEAwAAAAAAAAECAwQREiExE0FRIjJhgZHhBXGhsdEUwcLxIzNS/9oADAMBAAIRAxEAPwD7jSlKAVxcV4zFhkzzOEF7DuSToAoGpJPlXPx7jfQVVRDLNJcRRjdiNST5Ko1Jrm4Ry1ZuviSJsSQPER4UG+WNfsj13NAaG4ljcRboQrh4yf2k+r5f4YRsf5jWY5Xmf9tjcQ3e0eWEX9Movb0JNWKlAV39TF/1rHf7w3+Vef0PjY9YsYJf4Z4wb27ZksVHyNWOlAVyHm0xNkxsRw5vYS/FC3qHHwezWqwo4IBBBB1BGoIPcVjPh1dSjqGVhYqRcEHsQd6q8yPw1s6kvgifGhuTBewunnHfde1AWylYRShlDKbhgCCO4OoNZ0ApSuKbiqhnVQ7lMocIAbF7WBuRrYg2GwIJ3FAdtK19db2zLe9rXF72JtbzsCflXiYpTazKbjMBcHTz03HrQG2lcuB4issSSDwh1DgNYHKRe+/kQfnXs/EY0ALOoDMqDW92cgAae49hqdKA6aVyY7iKxGMEMTI4jUKAdSC2tyNAFYk+le4DiaTIrodHva+h8JIOnexB1Fx32oDqpWCzKb2INt7Eabj8wfuNaMFxBZc+XZHKX0IJAUnKRva9j6gjtQHVSlKAUpSgFKUoBWEsoVSzGwAJJPYDUms6r3POKIwwiUkNiJEgFtTaQ2Y2G9lzX9KA18q4dp2bHTAZ5LrCP3IQTltfYt8R+VWWsIIQiqqiwUAAegFhWdAYu4AudqjMXxZhfIo9zf8AKtmKmzPl7D866jhFta3zqNNzs2oPWiHNzt3Gt60V48zyqfEqkfMVL8K45HP8OjDdTv8ALzqA4tGBeoFcUY3DqbEa/wDSqN59uPZqb2jnX+J3YlupvlHz+x9Orx0BBBFwdCDWnA4oSxq42YXrfXRxkpJNdmdZGSklJdmVjgTfRMS+DYsUe8uGLa+H7cQP8B1A8jVnquc4+AYacbwzx+nhlPTYX7DUE+1WG9HJGRlUbg+GNHJKyuMssnUIy3YHIilc17WOUHa4uR5Wiec+b/oqrFCOpiZdI0Ava+mYj32Hf2Bro5N5fkwsJ60jSTStnkJNwCew/wAT3rBWblxXzJrxHDH8eb1v3V5v1f5L182cmI5EzKg67qyOhzAWJQCZZBfNfPIs8wL9riw0rpHKVupaQLmjkiS0YGRZSNrNrlRUQAW0Rdu9ipW0hEFLyzmMpMly8fTQlb9MZAnhGbLa+Zthq51tTA8sCLphXGWOV5AuT95ciC+bdU0vrfyFTtKAjOJcIMssT5kyxiSyMmcFnXKGPiGylha32jrXHh+VMrREyuwjWIajU9HqW8V9FJe5FtcoF7VP0oCuYTlDpq4Eg8ZjLeDQ5HaRwwDaq7M+mlgbaipbg/DzBEsZbOQWJa2XMzsWY2G1ySfnXbSgFKUoBSlKAUpSgFV3mk/XYDS/+k+drfVyemtWKq9zwhGHWZVJOHkjm8PxZUPjy/2CflegLDSsIZg6hlNwwBB9CLj8KzoCpHH5ZXB/eOnzqvz8eI4wqiVspwjgoZCVz9WIiyE2VsgJ0AuLmprmrBNHIZAPA+58jUH9LPrXLWZc8ecq5fH/AGcZbm2Ytk6pfH7M4+b+MuuJw6LN0kkSfObIdY1UqRmBtYkn1tXHwbGyS4aJ5VyyMoLDb527XFjb1rZjsF1J4pi5HSDgLYWPUsDfv2H3VI4PCmVgoGpNQL7lcoxiuv3f2KvKyFkKMIrcn++30/VfQvHKRP0Zb+ZqYJrRgcKIo1QdhWWInCKWbYV1de66owfdJH0DDplXTCt90kiH52W+BnH8I/8AktV/in6TkhbERdMmSIhI9dHbYk22AOvrUnx/ibMgVoiqllbU6kKQbW2quY3k+LHTvLCGQMwMkjnQHciNB8R9SbDyqLdOa+B0WFTj1NzzItx8teu/g/Q7+XcBHgycZj5VOKl1sTdlDaZVUaliNNBpsO95peZcRMT9GwbldLSzt0VPsti/4V08E5Wgw+qrnk3Mr+J9raE/CLdhYVOCpeNJcdIrsvInkWOyfy9EvJL0SK8MFxF/ixGHhG/1cRc+31hsR61l/QuN/wDMD/u8X+dWClTCKV36PxFNpcLMBtmRo2YepUlVPsKy/WKaIf6ThZFUbvERMvvYWYD5VYKUBz4PHxyrmjdWHofzG4ra8yjdgPcgVH8TwEYVpAMjqL5l8J087b/Oq/j3jaK5zGUnUk9vy8q1znxJePj+L37di50qocm8RbqPESStri/a3lVvr2E+S2YZNDos4NilKVmRxSlKAUpSgFYTRBlKsLhgQQe4OhFZ0oCt8rYhoXfBS7xawtfV4STlPuvwn2FWSojmDgP0gKyN054zeKUC5B/dPmp7itPB+Zg79HEKMPiB/wCGSCGF7Bo22YHy3FATM8CupVgCDuDVWx3I25if+yf86ttKi5GJVkL/AJEQ8rBoylq2O/j5lIg5Hkv4mUD76s3C+CpAPDq3djUgTWJNRa8OjGe4Lr8TVi/heNjPlCPX1fU8JqO43GWi07G59taTYpndkjYLlFyT+Q/zqAxHFGcrHI/gLDNbQkeV/Ks5cveOgpos3yj3XXRB8c5gxDSBOgZIxYCTqxjQ2uch8Wn3m1WbkzDMImZhYM1x8qlRwaG4PTX/AL9Kw4txmPCouYEsxCxxrqzE6AKP8dhUaUvHekjdblxdTrgu/wCXT8tElmAFyQANydKhcXzlEH6cCyYmS9ssIzAW/ekPgX7654uXpcXZ8cxChsy4ZD4BbbqMNZDbcbVYsLhEiUJGqoo2VQAPuFWdNfBFW2QYx/EJPhw0EIOxllLkD+JEG/sa9y8T/ewP92b/ADqw0reeFd/pTHR/tMKkoGmaGQAn1CSWsPnW/B82wu4R88EjfCkymMt/KTo331N1z43h8cy5ZUV18mF/mPI+ooDdIgIIOxFj86pPHP0dJO4LxxSgXylwCVB7a1Kvw/EYQ5sOxnh0vA5JZRfUxOdTp9k+VS/C+Kx4hM8ZuLkEHQqw3Vh2I8qxlFS7m+q+VW9efqQPC+Gjh7LmCmNgFzjQRkaAH+E+fa1WoGsJ4Q6lWFwRYj0NQLcRlhj8C541JCux7bD102vXnSCPdWZE9vu/kWGlQvBOZVnYoVyOBe24Psamq9jJSW0YW1TqlxmtMUpSsjUKUpQEZieZsLH1c88S9AqJbsBkMnwZv3c3bzqSVr61895g5JxUzcTKZP8ASmwvSHVKgiAKHzjIbfDpv8q75sDiJpMb9GxOjITE3UdhFiGBiki0uAq9MNb7LSMbbUBbMLj0kMgRgxjfpuB9lwFbKfXKyn5itXFeDxYhCkqBh2OzKfNW3UjzFVHBco4oTElmiikxUs0gjxEmbpvhY4lGYAFmEqBt9LCxrXxbAY6CCWRsQwbJKmZXJ6jzYhOgVVhlgyoShII+LcWzACbXh2Nw4tDMmJQbJPcPb/1V+I/zCic3SL+3wWKj1IuqiYEjyyG9jvewqB4dw7FTqDHNiVVZJ1mBmAYM2RoTC/1qOkaEra+p1bUEVKcF4JjY8WZJJS0RkxZKmVnGSR42w4CEWGUCT2zWuRQHX+ukf9RjP93cVui4pPJ8OHMfrKwH3Bbk1NNWphVZkyceyM0U7mTCzKrEOEZ9nChwrE7ZW3qM5f4JiZH+ukMgvfP0xFYDtYE3N6tOIcy41IwPBCvVc/xPdUH3ZjU6q1pU5ySRYwznCOkuutb+xwcX4qmGiMj67Kijdnb4VHqTXNwDgjBjicRZsS4tpqsado0vt2ue5rnw0ZxWNaQkdHCkoi23mI8TH+UGw9STVmqfTSoIrWxSlR/GOOR4Zbubk/Cg1Y+w8vWpcYuT0jCUlFbZIUqiY7nLEuLxIsa+viPz7D7qgsRzfj116gt5FF/yvU6GBZLzSIcs2uPkz6xSvnHBv0r2bLikAH76dvdT/ga+g4TFpKivGwZWFwR61ouxrKX7aN1V9dvuM3VB8U4WY5PpOHB6gH1kY2lUen741IPfapylRzec2ExazRB0Ojrcel/P1FUfjeMmjjaNQCynRHYop9cwU2012qwwn6Li+mBlhxAunkJhcsoHbMNfcVM4jBI/xqre4rXOHLsS8XIVLfJbR8+5Fw88uI6kiKgS/wADFwQR5lV1v2tX0ioHgR6WIxOH2FxNH/JJobedmFvmKnqVw4LQy8l5E+XotClKVsIgpSlAK8Ar2lAK8IvXtKA8VbbaV7SlAeEViVrOsJnyqT5An7ta1SrUj3ZB8tpmfFS/vzFR7RAIDfyNr1IcZxfSw8rjdVNvc6D8SK0csplwkd+4L/JyW/I1ycexbNCGAXplhve5ym+o8jbavOEYdTZXXKx6RIcv8KGHw8cY3AuxJuSzasSe+t6kaheBcxiclCuVxrbsR6VNVsjJSW0Lap1S4zWmcHHOLrhoWlftoB5sdhXz7hyviZGlkN2Y9u3oB2AvXV+lbihDwQg6ayMP+Ff/ALVp5axijJcgEEEDe5q6oq8OjxF3l+xS3W87uD7L9y2RcvWGo7djb76rfHuGaaLoPwrr5y5ncHDrh7OzNJnhLmDOqRsdJh8BUlTb7XsDVWx3MTNw0SXbqCEsS4GbMoJswG+ul++/etFE58+vkbrow49CtcTjsxqZ5C5tbCTBGN4ZCAwv8JP2hVRHFnkkyvla8SSXUWAL7rufcVnXQqMb6uL7MonKVNm13P0wDfUV7Ve5C4gZsDESSSoykn0299CKsNchZBwm4vyOprmpxUl5kNzZhy2GZ1+OEiZPeI5vxXMPnUngsUJY0kXVXUMPZhes5nUKSxAHe+1RHK86CBYgylkLLa+4DGxA8rVr2jaoya2l0OXjwMeNwUwNgzPA/kRIMy3PnnGn81WSq/zvph1k/qZoZLednAt6fF+FWCvTEUpSgFKUoBSlKAUpSgFKUoBWjHH6p/5W/I1vrXMgZSp2IIPz0rxvQI3gKl8DCNi0Sj71qk8wYieMZY1jzg2IlLqLemQHXarhyZPmwcYO6ZoyO46bFQD62ArHnFAMP1CAem8bNprlDjMB7itc48uxMxclU7UltP6ld5AwMzS9aVVUqCDlzFbm40LAH1r6BWMYFtLW9KyrKEOC0Y5WQ8ifJ+mj5L+l1CMXE2tjFYf2WN/zFVjAcUKmvpv6UuBGfCiRBdoSW9Sp+L7tD8q+Nhq63AcbcdL06HI5qlXe369SzYnmJctnsb7C19RfYWve19u16h+McQ68TBWADqRfcWbTYEVDcQgLlPiGUk5lNmFxYW9PP5V59Hb6PkNi2Qr2Gtjb0rb4epSXHpr6mrxNpPl12b4IsqhdNAASBa+UAXrZXBgcIyOCRYdJFOoPiUm99dd96lsBg2lkVFBJYgaetSK5extrWjRNe10e9n2X9F8JXALfuzEext/1q21xcG4cIII4h9lQD79/xrtrjr5+JZKS82dXTDhXGPoiC4rjVWa0i5kC6D1PfXfyqhz8biaT6mWNnBuAkisRr/Cb+lfROP8ADleMuTlKKTf0AJtVe4FyNGwSZggzAMAqhTZtbEge1QLISkzocPKpqim3+a6/p5dTv5rmL8NLHduiT85I66OYONvFiMFh47A4mSRWkIvlWGNpSANszWAF9tdDWPOYvDFFsss8EZ88pcHT7hUzjMBHKAJEVwrBluNmGzKd1I8xUlFJJpttFWwfPJjWb6QjOIsW2F60YULqqNGXBYZLlxGSNM1r2B0lZObUWSaNo5Q0IzPop8BjaTOoDEsvhZNBfMCLd67ZOA4do+m0MZj8XhKgj6y+fQ7lrm573PnXFJy5mE12jV3iaCN1jtkiOYqpBY5yCfQG2wuaHhxxfpAiYC0OIJZ+mgCq2d+kZyFyMb2iAJO1zbcEDdhueInnEPTnUl1jzMmUZnw/0oAgnMp6d7grcEWNrinCuTIo0ZJPrULIyRsXdY2QEZk6rsyk3N7Ee295P+gcPnz9GPPmz5sovmCdPNfz6fhv5aUBT5+eMSDKoEd04kmEB6Tlek/SuSc9s/jPfsNNanv11hAe6Sr05DCwIW/U6iRItg/2zIhU7FTckCut+VcKQQYU8UwnO+sotaTf4tBr6CscNy6jLL9IWKR5yhlKqVVukAEsCSQVsCDe4Ox0FARPBudSbJNHIZGmxarkVfDHhcQISX8ehUOhYi4+Ija1dS8+4cqDaXxpBJGMo+sTFP04mU5rKC1h4ytri9r1J4Tl3DxMrRxKrL1MpF9OswaTv9pgCfao/ifJ0TxdOJUjBaMsBmXMkZLCMMpBRQxuLaDXTU0BrwfP0EvTCpPeRVcDpkkRu4jWQgE2UsTr5KxIAF66OAc4w4t8kayqchcZ1AuqyPC1rE7OjD7iL1qg4Xh8KkT4mVS6ZgksjkMFZ84jDsczqvhAzE/Deo/AcY4fCwbCwu7BSl4YZGshcyWJtsXZm9yaAuJrWzVCLzjGd4cWo7loHAHqfSu3C8ahl+CRT6Hwn7msah5HLXQyRw8AXpzYqLt1OqPaYXOv8wP3VL8QwolikjOzoy/3gRUHjscI5+oilrLkfsN7jXzBvXdwnj6TEqAVca5T/ge9aa7JR6yJDxrOHPXQw5Q4h1MMqtpJCejKNrPFofvFj86m6rPEnODxP0nQYeXKk/8AC48KSeVtcrH2qyg1Yp7WyKGW4sdjXyTnX9HLxMZcMpeMkkoNSvf5jevrlKlY2TPHlyj80R8jHhfHUj8zlbb15X6B4hyjhZtXhQnXUab99O9R0X6NcEpv0yfQtcGryP4vU11TKd/hdm+jR8XwWAeVgsaliTYWr65yJyL9FtLL+1I0Hlvv61acBweGAWijVfYa/eda7Kr8v8RlcuEFpE7GwI1PlJ7YpSsZJAoLMQABck6AAbk1VFkQfN+IvEmHX9piWEaj+Hd29LIDr7VORpYADYC33VBcERsRO+La2Sxjw41+C/ic+rnb0AqfoCu8b8eOwUY+wZJm76KuQadrlt/SrFVf5fUzYjEYojwtaKHW944ybt6Bnv8AdVgoBSlKAUpSgFKUoDGSQKCzEAAXJOgAHc1Wn4viMY2XB2ihBs2JcXzDuIUO9v3m0rHFKeITvFc/RIbByp0lkvfJ6oo38ybVZ44woCqAAAAAOwGwoCFwXJ2HRhI6meXX6yY9Rtd7A6L8hU2q2FhoK9pQCubE4NX+JVJ8yAa6a8NYTjtHqKPxLjTYaGRDHI9zYrGhd9dLgX203rj5TmM86yKkseUm6yKUa3tfarxiuGxyG7KCai+I8GyZZYLK8YOnZlO4NQbOvsstf61KLUV1kupMywq6lXAZWFiCLgg+Yqv4DGtgGXDzkmA3EM7dtz0pD9kgaBjvXdHzFDYZmK38wdPc13ywxzxlXCyRuNQbMCKzpscekivnVKPWSaOoGvarD4HFYPM2HJxMI1GHc2dQO0T9x5K3312YHnHDSHIzmKT+rlBjb/i0PyNTjSTdK8Vgdta9oBSsXcDUkAeulQ2K5ugBKxE4iTskQL69gWHhXXuTQEy7gAkkADUk6AAVXZJTj2KIbYRTaR+8xH2E/wBn5sN9hWa8ImxJDYtgkVv/AOZDob6/Wt9v+UaVPRRBVCqAqgWAAsAB2AoAzBF7BVH3AVAcW41KIyVjyqwIViddRvYbVKcaP1D620/I7VQ+O8XnEarEiyWJ8LyGPL6jwNfytWmyTRZYVEbOrW+vXv2+RdOW8dG8IWMFemApU/nfvfzqWqm/o+w0tnlkQJmFsoOYXv2awvp6d6uVZ1tuO2R8uuFdrjDsKUpWZFFKUoBURzVxIw4V2TWRrRxjzeQ5V/O/yqXqucxRmTGYCO9lDySnS9zEnhHpq1/lQErwPhK4bDxwpsi29zuT8zc13UpQHPjcaI1udT2HnVdxfEZX+0VHkptXZPOHn8Xwg2/7+dSOPwi9M6AW1Hb5VW287+XGWkv1Ki7xMlS4S0o+XqU9sXLGbrI/3k/gam+B8zZyElsGOzbA+h8jUTjFFQ0rWOnvVGsmzGnuL6ehzazLcOzcW2vNeR9QIqL4+5EWmxIB9v8A9tXRwfGdWFHO5GvuK6J4A6lWFwa6V6nFTj59Tvca6L42Lt0Z8/49zTh2ZYzJAkigLkzqGJNreEm/lYetTPI+LvG63HhbQdxeuPmDleKPLJ8V5I1IIF7OwX4vS9aeM4zh8UoiaVoJohcSIGuMw2YgENcW0PnVffb1ReOSupdFEXJ9+ifRF8U1pxvDo5lyyojjyYA/ntVV4VzTMqZnUYqEGwxEFibD9+L4gR3y1O8L5nw2IJWKVC43Q+FhfzVrGrGifKJSTg4NxktNHG3I2HGsZmhO46UrqFPmFuV/Cn6pN/ruO/8AdX/kqw3pepBgV2LkPDXLSdWdjqTLI7gnzy3yg+wqdw2ESNcqKqL5KAo+4VtrlxXE4o/jkRfQsL6+m9AbMXihGuY39ANyfIVAz82NG1niIHvY/cRWziPEDIqyRo+RDfMRbbuAdbVSuZON4lpfDAsikDxdVUPsEKk6e+t60WTa7FrhY9c1ua2vn0+heeGqcUVnksEB+qjBuLj7b+beQ7VJS8MiY5mRSfO1RnJ2EZMOM32iSPY1O1sj7UU2Qrl4Nso1vomYogAsAAPIaVlSlZkcUpSgFKUoBVd494cdgHN8t5o/7UiDLp/ZNWKoPnHh7SYfPFcSwss0dvOPUr/aXMLetATlK5uHY9ZoklQ3V1DD59vltXTQFUmOWVwf3j+OtV7mCYtxPAsFchExCuwRyozIgjDMBl3z2ue586tvMfDGP1qXJ+0B6dxVYbHVzl1rxZyi1339Dk8i+WHZKEl0e9fFMh+ccYyy4SzuitMUfIWF1Mbmxt6ga7jXUVx8BnlMAM1y2ZgpYWYoGOQsLblbdq7OKYNZniZmYdJs62IAvYjW4N9CR86lOD8IbESAAeEbn0qrssd6VUFtv+X/ACU1tryFGmtbk/5f8ly5UiK4Zb9yTUwawhhCKFUWAFhWddjTX4dcYei0d9j1eDVGv0SRXOctUgjG8mIhAPYZWzm/yU1XOZ/0cvisTPMHUBkHTH8agCzehsdfX0qwzMcRxJFABjwiszt/tZhZVt6Ldr9r1YytR78bn2LTDzbcObnU9NrX7P8AsUn9HfGEKNhXjWGeEnOgGXNbdgPPz+RGh0s3EOXsPiP2sMbnzIsf7w1/GoLnXlNpcuKwpyYqLVSNM4H2T5ny89QfTv5P5rXGxXIyTJpLHtY7XAOtjr7ajtXmPDwpcH8viS82uORD+rp7P31/5k/8X5P5GP6kxr+xmxMNtskrEKPIK11t8q9/VWT/AF/Gf3o/+SrDSp5Tld/UxW1kxGLkPmZimnlZLCpDAcuYeHWOFAd7kZj97XNSVKA8IrkHB4c2bprf2v8AhtXZSvGkzKM5R7PQpSlemIpSlAKUpQClKUApSlAVTDsOHYhkYZcLiHzRtckRyv8AEh8lY6j1q11pxmDSVGSRQysLEGq2qYjh4IUNisKtrC5aeMdwP64eQ3oC1VF43luGTUrlPmulbOGcwQYgfVSqx7rezD0KnUH5VIVrsqhYtTSZqtpruXGyKa+JAw8mwg65m9zU1h8MqKFUAAeVbKwlmVRdiFHmSB+dYVY9VXuRSNdOLTR/1xSM6ieYeOfR0CovUmkOWKMWuzef8q7k+VcGJ5u6rNFgUM8gGr7RITexLnRvZb12cF5e6TNNK5mxD2zSEWsLfCg+wv5963kk28ucHOHhCsxeRiXlc7s76sf8B6CpSlKAVR+b+XpYZhxDBD61f2sYGki9zYbnzHe19xrdMTOERnbRVBY+yi5/CouHiz9KOeTIsboGKAMz5pCgjQEGzE5rHTe1qwnBTWmSsXKljT5x6rs0+zXmmd3Csd1oY5MrJnUNlbcX7GuqoIc5QZyl2DAruBsTKGN81rJ0ZSx7Be9xWcvHs4URBgxnWHxrbYCSQ2v2jD+RBFjqLVkuxHk022lpE1SoWbm2FY+p42QsVVgtw1lLkqe62B19D2F66sNxQvMYwhCiNXZjYWMhOVbXvewYny0869MSQpVe4lzBIk0qIEKp0F8QYfWTuQVZ75VATIdRu432PTJzVAFka7ERqWNlvdQ7RkqO/jVh69r3oCYpULi+Z41hMihiSshVbC56bFL6m1i+UDzzC1SuGzZFz2z2Ga2gzW1t6XvQG2lKUApSlAKUpQClKUApSlARnEuW8PPrJEpb98eFh7Mtj+NRycpSRgCHHYtRt4ys2na2caWqyUoCunl3EnQ8Qnsd7RxKbehAuPes4+SMOTeXqYg+c7mS3sNB+Hep+lAYQwqihVAVRsALAewFZ0pQClKUB4y3FjqDXFHwWJUCBPCAoAJY2CEFQCTdQCARbyrupQEY3LeHJv0kv0jBfX9kTmKb7FtfOtsfBYVy2jXwszjc+KT4m1OpNd1KAjzwCAxiPpjIoKgXOgZchA1uPD4fQaCujD8PjRmZVALWzEd8oCj8AB8hXRSgOEcFhzM2TVnEjXLG7qAFYgm1xlW3llHlXsfBYVBAjUXKsd942zr7ANcgbAk120oCNPLmHsq9JbIAFFzoFYOO+tmUEX2tUiBXtKAUpSgFKUoBSlKAUpSgFKUoCD4xzUIMRFh+lJJJMkjx5SgBEIBcEswsQCN97108A5iixmGixMRIjlF1zjKdCVIIPqD79qrnOHLsmIx+El+j9aCGLELIOoqFjOqhQLsDpl1PrUVDybjhHhPpGXFCPD4mF4s48LS36RuwAcqloy9rjcX1NAXf9YE+mNhSrBhCs2clcpVnMdt75sw7ipLqC9ri/vXzKfkTFFWV1Wdhwr6KsjOus+Ym/i1AFxZzrp98xwDlN/pkk2JhBHTwhjcsrETYdGVm0N73bfuL3oCc4pzbFh8Vh8NKHU4gkRvYFMw+yxvdSdANNSaLzXEcecCqyGURdVmsAgUnLuTcm9tAPyNR3OXLb43PGEKjonpzZlGSdHWSMgXzCxXcDYkd6i05UxYxxlvbPw9sO04ZRbEO7ymQJfMFzNp3Fh70BflcG9iDbQ1HYHj6S4nEYcAgwLExa6lWE4e2WxvpkYG9qoC8hY0wMsZGGk/o1cK1nuJZ1a5kJXYFQwznxfWnTStvE+TcXIuO6MSwdeLAhUDoM30Uv1YyUuEzBgAdQba70BeuIcdWKTDoVZhiJDGrqVIDBHk11vbKjai9SLuBqSB76VSV5XkjfCtFFLlGNfFSK8kRK9SGWNgoUhVGZwcq32J3Nq7eauAyzYrDShRNBGk6SQFgt2lSyuM3hbuuuoDXF9aAk+LcyrDKsKo80zRvKI0KBskZRT8bKLkuLC+tj5UxXMipjIsIY5C8qM6sMuXLHbNfxXBFx271WuWuT54MTgmmRZujgmhea6k9UyRuts3iIVVZA1r6j1ru45wCWbiuFm6ZMEUMyMwkyHNLlIsAwawy6+9AS/LvMqYzrZEkTozPA+fL+0jtmy2JuBca1u4vx2PDmJWDPJM2SKNBdnYAsd7ABVBJYkAAVUOX4MTw7D4i+HcmfHu65T1skWIK/WOEJY5Apv6kXNrkZJhsTi5cJjwgY4WbEoqfszNh5hkWVcxsrWAYAkBhrcXFAWrhfMSTTSwENHPCFLxva+V/hdSpIdTqLg6EWNqlarPCeAOeIz4+UdMvEkEcdwTkRi7O5FxctawBNgNdTYWagFKUoBSlKAUpSgFKUoBSlKAUpSgFKUoBSlKAUpSgFKUoBSlKAUpSgPn/AOnLFOnCJSjMhLopKkrdWJuDbcHyrL9B8zPwiJ3JZmeUszEkmzkC5Op0AHyFKUBfqUpQClKUApSlAKUpQClKUB/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24075" cy="2152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AutoShape 16" descr="data:image/jpeg;base64,/9j/4AAQSkZJRgABAQAAAQABAAD/2wCEAAkGBhQSERQUExQTFBUWGBgYFxcYGBgWHRwaFBoXGBsaGhkZHCYfFx4jGhoVIC8gIycpLiwsFx4xNTAqNSYrLCkBCQoKDgwOGg8PGiklHyAtMi4sMDE1LDAtLywvLCwpMCwsNCwsLC80LC0sKi4vLCw0KSwsLCwsKSwsLywsLCwsLP/AABEIAOIA3wMBIgACEQEDEQH/xAAcAAEAAgMBAQEAAAAAAAAAAAAABQYCAwQBBwj/xABIEAACAQIEBAQCBgYGCAcBAAABAgMAEQQSITEFBhNBIlFhcTKBFCNCkaGxBxYzUmJyFVOCksHRJFRjlKLS4fBDVXOTssLxNP/EABsBAQACAwEBAAAAAAAAAAAAAAAEBQIDBgEH/8QAMREAAgICAQIDBgUEAwAAAAAAAAECAwQREiExE0FRIjJhgZHhBXGhsdEUwcLxIzNS/9oADAMBAAIRAxEAPwD7jSlKAVxcV4zFhkzzOEF7DuSToAoGpJPlXPx7jfQVVRDLNJcRRjdiNST5Ko1Jrm4Ry1ZuviSJsSQPER4UG+WNfsj13NAaG4ljcRboQrh4yf2k+r5f4YRsf5jWY5Xmf9tjcQ3e0eWEX9Movb0JNWKlAV39TF/1rHf7w3+Vef0PjY9YsYJf4Z4wb27ZksVHyNWOlAVyHm0xNkxsRw5vYS/FC3qHHwezWqwo4IBBBB1BGoIPcVjPh1dSjqGVhYqRcEHsQd6q8yPw1s6kvgifGhuTBewunnHfde1AWylYRShlDKbhgCCO4OoNZ0ApSuKbiqhnVQ7lMocIAbF7WBuRrYg2GwIJ3FAdtK19db2zLe9rXF72JtbzsCflXiYpTazKbjMBcHTz03HrQG2lcuB4issSSDwh1DgNYHKRe+/kQfnXs/EY0ALOoDMqDW92cgAae49hqdKA6aVyY7iKxGMEMTI4jUKAdSC2tyNAFYk+le4DiaTIrodHva+h8JIOnexB1Fx32oDqpWCzKb2INt7Eabj8wfuNaMFxBZc+XZHKX0IJAUnKRva9j6gjtQHVSlKAUpSgFKUoBWEsoVSzGwAJJPYDUms6r3POKIwwiUkNiJEgFtTaQ2Y2G9lzX9KA18q4dp2bHTAZ5LrCP3IQTltfYt8R+VWWsIIQiqqiwUAAegFhWdAYu4AudqjMXxZhfIo9zf8AKtmKmzPl7D866jhFta3zqNNzs2oPWiHNzt3Gt60V48zyqfEqkfMVL8K45HP8OjDdTv8ALzqA4tGBeoFcUY3DqbEa/wDSqN59uPZqb2jnX+J3YlupvlHz+x9Orx0BBBFwdCDWnA4oSxq42YXrfXRxkpJNdmdZGSklJdmVjgTfRMS+DYsUe8uGLa+H7cQP8B1A8jVnquc4+AYacbwzx+nhlPTYX7DUE+1WG9HJGRlUbg+GNHJKyuMssnUIy3YHIilc17WOUHa4uR5Wiec+b/oqrFCOpiZdI0Ava+mYj32Hf2Bro5N5fkwsJ60jSTStnkJNwCew/wAT3rBWblxXzJrxHDH8eb1v3V5v1f5L182cmI5EzKg67qyOhzAWJQCZZBfNfPIs8wL9riw0rpHKVupaQLmjkiS0YGRZSNrNrlRUQAW0Rdu9ipW0hEFLyzmMpMly8fTQlb9MZAnhGbLa+Zthq51tTA8sCLphXGWOV5AuT95ciC+bdU0vrfyFTtKAjOJcIMssT5kyxiSyMmcFnXKGPiGylha32jrXHh+VMrREyuwjWIajU9HqW8V9FJe5FtcoF7VP0oCuYTlDpq4Eg8ZjLeDQ5HaRwwDaq7M+mlgbaipbg/DzBEsZbOQWJa2XMzsWY2G1ySfnXbSgFKUoBSlKAUpSgFV3mk/XYDS/+k+drfVyemtWKq9zwhGHWZVJOHkjm8PxZUPjy/2CflegLDSsIZg6hlNwwBB9CLj8KzoCpHH5ZXB/eOnzqvz8eI4wqiVspwjgoZCVz9WIiyE2VsgJ0AuLmprmrBNHIZAPA+58jUH9LPrXLWZc8ecq5fH/AGcZbm2Ytk6pfH7M4+b+MuuJw6LN0kkSfObIdY1UqRmBtYkn1tXHwbGyS4aJ5VyyMoLDb527XFjb1rZjsF1J4pi5HSDgLYWPUsDfv2H3VI4PCmVgoGpNQL7lcoxiuv3f2KvKyFkKMIrcn++30/VfQvHKRP0Zb+ZqYJrRgcKIo1QdhWWInCKWbYV1de66owfdJH0DDplXTCt90kiH52W+BnH8I/8AktV/in6TkhbERdMmSIhI9dHbYk22AOvrUnx/ibMgVoiqllbU6kKQbW2quY3k+LHTvLCGQMwMkjnQHciNB8R9SbDyqLdOa+B0WFTj1NzzItx8teu/g/Q7+XcBHgycZj5VOKl1sTdlDaZVUaliNNBpsO95peZcRMT9GwbldLSzt0VPsti/4V08E5Wgw+qrnk3Mr+J9raE/CLdhYVOCpeNJcdIrsvInkWOyfy9EvJL0SK8MFxF/ixGHhG/1cRc+31hsR61l/QuN/wDMD/u8X+dWClTCKV36PxFNpcLMBtmRo2YepUlVPsKy/WKaIf6ThZFUbvERMvvYWYD5VYKUBz4PHxyrmjdWHofzG4ra8yjdgPcgVH8TwEYVpAMjqL5l8J087b/Oq/j3jaK5zGUnUk9vy8q1znxJePj+L37di50qocm8RbqPESStri/a3lVvr2E+S2YZNDos4NilKVmRxSlKAUpSgFYTRBlKsLhgQQe4OhFZ0oCt8rYhoXfBS7xawtfV4STlPuvwn2FWSojmDgP0gKyN054zeKUC5B/dPmp7itPB+Zg79HEKMPiB/wCGSCGF7Bo22YHy3FATM8CupVgCDuDVWx3I25if+yf86ttKi5GJVkL/AJEQ8rBoylq2O/j5lIg5Hkv4mUD76s3C+CpAPDq3djUgTWJNRa8OjGe4Lr8TVi/heNjPlCPX1fU8JqO43GWi07G59taTYpndkjYLlFyT+Q/zqAxHFGcrHI/gLDNbQkeV/Ks5cveOgpos3yj3XXRB8c5gxDSBOgZIxYCTqxjQ2uch8Wn3m1WbkzDMImZhYM1x8qlRwaG4PTX/AL9Kw4txmPCouYEsxCxxrqzE6AKP8dhUaUvHekjdblxdTrgu/wCXT8tElmAFyQANydKhcXzlEH6cCyYmS9ssIzAW/ekPgX7654uXpcXZ8cxChsy4ZD4BbbqMNZDbcbVYsLhEiUJGqoo2VQAPuFWdNfBFW2QYx/EJPhw0EIOxllLkD+JEG/sa9y8T/ewP92b/ADqw0reeFd/pTHR/tMKkoGmaGQAn1CSWsPnW/B82wu4R88EjfCkymMt/KTo331N1z43h8cy5ZUV18mF/mPI+ooDdIgIIOxFj86pPHP0dJO4LxxSgXylwCVB7a1Kvw/EYQ5sOxnh0vA5JZRfUxOdTp9k+VS/C+Kx4hM8ZuLkEHQqw3Vh2I8qxlFS7m+q+VW9efqQPC+Gjh7LmCmNgFzjQRkaAH+E+fa1WoGsJ4Q6lWFwRYj0NQLcRlhj8C541JCux7bD102vXnSCPdWZE9vu/kWGlQvBOZVnYoVyOBe24Psamq9jJSW0YW1TqlxmtMUpSsjUKUpQEZieZsLH1c88S9AqJbsBkMnwZv3c3bzqSVr61895g5JxUzcTKZP8ASmwvSHVKgiAKHzjIbfDpv8q75sDiJpMb9GxOjITE3UdhFiGBiki0uAq9MNb7LSMbbUBbMLj0kMgRgxjfpuB9lwFbKfXKyn5itXFeDxYhCkqBh2OzKfNW3UjzFVHBco4oTElmiikxUs0gjxEmbpvhY4lGYAFmEqBt9LCxrXxbAY6CCWRsQwbJKmZXJ6jzYhOgVVhlgyoShII+LcWzACbXh2Nw4tDMmJQbJPcPb/1V+I/zCic3SL+3wWKj1IuqiYEjyyG9jvewqB4dw7FTqDHNiVVZJ1mBmAYM2RoTC/1qOkaEra+p1bUEVKcF4JjY8WZJJS0RkxZKmVnGSR42w4CEWGUCT2zWuRQHX+ukf9RjP93cVui4pPJ8OHMfrKwH3Bbk1NNWphVZkyceyM0U7mTCzKrEOEZ9nChwrE7ZW3qM5f4JiZH+ukMgvfP0xFYDtYE3N6tOIcy41IwPBCvVc/xPdUH3ZjU6q1pU5ySRYwznCOkuutb+xwcX4qmGiMj67Kijdnb4VHqTXNwDgjBjicRZsS4tpqsado0vt2ue5rnw0ZxWNaQkdHCkoi23mI8TH+UGw9STVmqfTSoIrWxSlR/GOOR4Zbubk/Cg1Y+w8vWpcYuT0jCUlFbZIUqiY7nLEuLxIsa+viPz7D7qgsRzfj116gt5FF/yvU6GBZLzSIcs2uPkz6xSvnHBv0r2bLikAH76dvdT/ga+g4TFpKivGwZWFwR61ouxrKX7aN1V9dvuM3VB8U4WY5PpOHB6gH1kY2lUen741IPfapylRzec2ExazRB0Ojrcel/P1FUfjeMmjjaNQCynRHYop9cwU2012qwwn6Li+mBlhxAunkJhcsoHbMNfcVM4jBI/xqre4rXOHLsS8XIVLfJbR8+5Fw88uI6kiKgS/wADFwQR5lV1v2tX0ioHgR6WIxOH2FxNH/JJobedmFvmKnqVw4LQy8l5E+XotClKVsIgpSlAK8Ar2lAK8IvXtKA8VbbaV7SlAeEViVrOsJnyqT5An7ta1SrUj3ZB8tpmfFS/vzFR7RAIDfyNr1IcZxfSw8rjdVNvc6D8SK0csplwkd+4L/JyW/I1ycexbNCGAXplhve5ym+o8jbavOEYdTZXXKx6RIcv8KGHw8cY3AuxJuSzasSe+t6kaheBcxiclCuVxrbsR6VNVsjJSW0Lap1S4zWmcHHOLrhoWlftoB5sdhXz7hyviZGlkN2Y9u3oB2AvXV+lbihDwQg6ayMP+Ff/ALVp5axijJcgEEEDe5q6oq8OjxF3l+xS3W87uD7L9y2RcvWGo7djb76rfHuGaaLoPwrr5y5ncHDrh7OzNJnhLmDOqRsdJh8BUlTb7XsDVWx3MTNw0SXbqCEsS4GbMoJswG+ul++/etFE58+vkbrow49CtcTjsxqZ5C5tbCTBGN4ZCAwv8JP2hVRHFnkkyvla8SSXUWAL7rufcVnXQqMb6uL7MonKVNm13P0wDfUV7Ve5C4gZsDESSSoykn0299CKsNchZBwm4vyOprmpxUl5kNzZhy2GZ1+OEiZPeI5vxXMPnUngsUJY0kXVXUMPZhes5nUKSxAHe+1RHK86CBYgylkLLa+4DGxA8rVr2jaoya2l0OXjwMeNwUwNgzPA/kRIMy3PnnGn81WSq/zvph1k/qZoZLednAt6fF+FWCvTEUpSgFKUoBSlKAUpSgFKUoBWjHH6p/5W/I1vrXMgZSp2IIPz0rxvQI3gKl8DCNi0Sj71qk8wYieMZY1jzg2IlLqLemQHXarhyZPmwcYO6ZoyO46bFQD62ArHnFAMP1CAem8bNprlDjMB7itc48uxMxclU7UltP6ld5AwMzS9aVVUqCDlzFbm40LAH1r6BWMYFtLW9KyrKEOC0Y5WQ8ifJ+mj5L+l1CMXE2tjFYf2WN/zFVjAcUKmvpv6UuBGfCiRBdoSW9Sp+L7tD8q+Nhq63AcbcdL06HI5qlXe369SzYnmJctnsb7C19RfYWve19u16h+McQ68TBWADqRfcWbTYEVDcQgLlPiGUk5lNmFxYW9PP5V59Hb6PkNi2Qr2Gtjb0rb4epSXHpr6mrxNpPl12b4IsqhdNAASBa+UAXrZXBgcIyOCRYdJFOoPiUm99dd96lsBg2lkVFBJYgaetSK5extrWjRNe10e9n2X9F8JXALfuzEext/1q21xcG4cIII4h9lQD79/xrtrjr5+JZKS82dXTDhXGPoiC4rjVWa0i5kC6D1PfXfyqhz8biaT6mWNnBuAkisRr/Cb+lfROP8ADleMuTlKKTf0AJtVe4FyNGwSZggzAMAqhTZtbEge1QLISkzocPKpqim3+a6/p5dTv5rmL8NLHduiT85I66OYONvFiMFh47A4mSRWkIvlWGNpSANszWAF9tdDWPOYvDFFsss8EZ88pcHT7hUzjMBHKAJEVwrBluNmGzKd1I8xUlFJJpttFWwfPJjWb6QjOIsW2F60YULqqNGXBYZLlxGSNM1r2B0lZObUWSaNo5Q0IzPop8BjaTOoDEsvhZNBfMCLd67ZOA4do+m0MZj8XhKgj6y+fQ7lrm573PnXFJy5mE12jV3iaCN1jtkiOYqpBY5yCfQG2wuaHhxxfpAiYC0OIJZ+mgCq2d+kZyFyMb2iAJO1zbcEDdhueInnEPTnUl1jzMmUZnw/0oAgnMp6d7grcEWNrinCuTIo0ZJPrULIyRsXdY2QEZk6rsyk3N7Ee295P+gcPnz9GPPmz5sovmCdPNfz6fhv5aUBT5+eMSDKoEd04kmEB6Tlek/SuSc9s/jPfsNNanv11hAe6Sr05DCwIW/U6iRItg/2zIhU7FTckCut+VcKQQYU8UwnO+sotaTf4tBr6CscNy6jLL9IWKR5yhlKqVVukAEsCSQVsCDe4Ox0FARPBudSbJNHIZGmxarkVfDHhcQISX8ehUOhYi4+Ija1dS8+4cqDaXxpBJGMo+sTFP04mU5rKC1h4ytri9r1J4Tl3DxMrRxKrL1MpF9OswaTv9pgCfao/ifJ0TxdOJUjBaMsBmXMkZLCMMpBRQxuLaDXTU0BrwfP0EvTCpPeRVcDpkkRu4jWQgE2UsTr5KxIAF66OAc4w4t8kayqchcZ1AuqyPC1rE7OjD7iL1qg4Xh8KkT4mVS6ZgksjkMFZ84jDsczqvhAzE/Deo/AcY4fCwbCwu7BSl4YZGshcyWJtsXZm9yaAuJrWzVCLzjGd4cWo7loHAHqfSu3C8ahl+CRT6Hwn7msah5HLXQyRw8AXpzYqLt1OqPaYXOv8wP3VL8QwolikjOzoy/3gRUHjscI5+oilrLkfsN7jXzBvXdwnj6TEqAVca5T/ge9aa7JR6yJDxrOHPXQw5Q4h1MMqtpJCejKNrPFofvFj86m6rPEnODxP0nQYeXKk/8AC48KSeVtcrH2qyg1Yp7WyKGW4sdjXyTnX9HLxMZcMpeMkkoNSvf5jevrlKlY2TPHlyj80R8jHhfHUj8zlbb15X6B4hyjhZtXhQnXUab99O9R0X6NcEpv0yfQtcGryP4vU11TKd/hdm+jR8XwWAeVgsaliTYWr65yJyL9FtLL+1I0Hlvv61acBweGAWijVfYa/eda7Kr8v8RlcuEFpE7GwI1PlJ7YpSsZJAoLMQABck6AAbk1VFkQfN+IvEmHX9piWEaj+Hd29LIDr7VORpYADYC33VBcERsRO+La2Sxjw41+C/ic+rnb0AqfoCu8b8eOwUY+wZJm76KuQadrlt/SrFVf5fUzYjEYojwtaKHW944ybt6Bnv8AdVgoBSlKAUpSgFKUoDGSQKCzEAAXJOgAHc1Wn4viMY2XB2ihBs2JcXzDuIUO9v3m0rHFKeITvFc/RIbByp0lkvfJ6oo38ybVZ44woCqAAAAAOwGwoCFwXJ2HRhI6meXX6yY9Rtd7A6L8hU2q2FhoK9pQCubE4NX+JVJ8yAa6a8NYTjtHqKPxLjTYaGRDHI9zYrGhd9dLgX203rj5TmM86yKkseUm6yKUa3tfarxiuGxyG7KCai+I8GyZZYLK8YOnZlO4NQbOvsstf61KLUV1kupMywq6lXAZWFiCLgg+Yqv4DGtgGXDzkmA3EM7dtz0pD9kgaBjvXdHzFDYZmK38wdPc13ywxzxlXCyRuNQbMCKzpscekivnVKPWSaOoGvarD4HFYPM2HJxMI1GHc2dQO0T9x5K3312YHnHDSHIzmKT+rlBjb/i0PyNTjSTdK8Vgdta9oBSsXcDUkAeulQ2K5ugBKxE4iTskQL69gWHhXXuTQEy7gAkkADUk6AAVXZJTj2KIbYRTaR+8xH2E/wBn5sN9hWa8ImxJDYtgkVv/AOZDob6/Wt9v+UaVPRRBVCqAqgWAAsAB2AoAzBF7BVH3AVAcW41KIyVjyqwIViddRvYbVKcaP1D620/I7VQ+O8XnEarEiyWJ8LyGPL6jwNfytWmyTRZYVEbOrW+vXv2+RdOW8dG8IWMFemApU/nfvfzqWqm/o+w0tnlkQJmFsoOYXv2awvp6d6uVZ1tuO2R8uuFdrjDsKUpWZFFKUoBURzVxIw4V2TWRrRxjzeQ5V/O/yqXqucxRmTGYCO9lDySnS9zEnhHpq1/lQErwPhK4bDxwpsi29zuT8zc13UpQHPjcaI1udT2HnVdxfEZX+0VHkptXZPOHn8Xwg2/7+dSOPwi9M6AW1Hb5VW287+XGWkv1Ki7xMlS4S0o+XqU9sXLGbrI/3k/gam+B8zZyElsGOzbA+h8jUTjFFQ0rWOnvVGsmzGnuL6ehzazLcOzcW2vNeR9QIqL4+5EWmxIB9v8A9tXRwfGdWFHO5GvuK6J4A6lWFwa6V6nFTj59Tvca6L42Lt0Z8/49zTh2ZYzJAkigLkzqGJNreEm/lYetTPI+LvG63HhbQdxeuPmDleKPLJ8V5I1IIF7OwX4vS9aeM4zh8UoiaVoJohcSIGuMw2YgENcW0PnVffb1ReOSupdFEXJ9+ifRF8U1pxvDo5lyyojjyYA/ntVV4VzTMqZnUYqEGwxEFibD9+L4gR3y1O8L5nw2IJWKVC43Q+FhfzVrGrGifKJSTg4NxktNHG3I2HGsZmhO46UrqFPmFuV/Cn6pN/ruO/8AdX/kqw3pepBgV2LkPDXLSdWdjqTLI7gnzy3yg+wqdw2ESNcqKqL5KAo+4VtrlxXE4o/jkRfQsL6+m9AbMXihGuY39ANyfIVAz82NG1niIHvY/cRWziPEDIqyRo+RDfMRbbuAdbVSuZON4lpfDAsikDxdVUPsEKk6e+t60WTa7FrhY9c1ua2vn0+heeGqcUVnksEB+qjBuLj7b+beQ7VJS8MiY5mRSfO1RnJ2EZMOM32iSPY1O1sj7UU2Qrl4Nso1vomYogAsAAPIaVlSlZkcUpSgFKUoBVd494cdgHN8t5o/7UiDLp/ZNWKoPnHh7SYfPFcSwss0dvOPUr/aXMLetATlK5uHY9ZoklQ3V1DD59vltXTQFUmOWVwf3j+OtV7mCYtxPAsFchExCuwRyozIgjDMBl3z2ue586tvMfDGP1qXJ+0B6dxVYbHVzl1rxZyi1339Dk8i+WHZKEl0e9fFMh+ccYyy4SzuitMUfIWF1Mbmxt6ga7jXUVx8BnlMAM1y2ZgpYWYoGOQsLblbdq7OKYNZniZmYdJs62IAvYjW4N9CR86lOD8IbESAAeEbn0qrssd6VUFtv+X/ACU1tryFGmtbk/5f8ly5UiK4Zb9yTUwawhhCKFUWAFhWddjTX4dcYei0d9j1eDVGv0SRXOctUgjG8mIhAPYZWzm/yU1XOZ/0cvisTPMHUBkHTH8agCzehsdfX0qwzMcRxJFABjwiszt/tZhZVt6Ldr9r1YytR78bn2LTDzbcObnU9NrX7P8AsUn9HfGEKNhXjWGeEnOgGXNbdgPPz+RGh0s3EOXsPiP2sMbnzIsf7w1/GoLnXlNpcuKwpyYqLVSNM4H2T5ny89QfTv5P5rXGxXIyTJpLHtY7XAOtjr7ajtXmPDwpcH8viS82uORD+rp7P31/5k/8X5P5GP6kxr+xmxMNtskrEKPIK11t8q9/VWT/AF/Gf3o/+SrDSp5Tld/UxW1kxGLkPmZimnlZLCpDAcuYeHWOFAd7kZj97XNSVKA8IrkHB4c2bprf2v8AhtXZSvGkzKM5R7PQpSlemIpSlAKUpQClKUApSlAVTDsOHYhkYZcLiHzRtckRyv8AEh8lY6j1q11pxmDSVGSRQysLEGq2qYjh4IUNisKtrC5aeMdwP64eQ3oC1VF43luGTUrlPmulbOGcwQYgfVSqx7rezD0KnUH5VIVrsqhYtTSZqtpruXGyKa+JAw8mwg65m9zU1h8MqKFUAAeVbKwlmVRdiFHmSB+dYVY9VXuRSNdOLTR/1xSM6ieYeOfR0CovUmkOWKMWuzef8q7k+VcGJ5u6rNFgUM8gGr7RITexLnRvZb12cF5e6TNNK5mxD2zSEWsLfCg+wv5963kk28ucHOHhCsxeRiXlc7s76sf8B6CpSlKAVR+b+XpYZhxDBD61f2sYGki9zYbnzHe19xrdMTOERnbRVBY+yi5/CouHiz9KOeTIsboGKAMz5pCgjQEGzE5rHTe1qwnBTWmSsXKljT5x6rs0+zXmmd3Csd1oY5MrJnUNlbcX7GuqoIc5QZyl2DAruBsTKGN81rJ0ZSx7Be9xWcvHs4URBgxnWHxrbYCSQ2v2jD+RBFjqLVkuxHk022lpE1SoWbm2FY+p42QsVVgtw1lLkqe62B19D2F66sNxQvMYwhCiNXZjYWMhOVbXvewYny0869MSQpVe4lzBIk0qIEKp0F8QYfWTuQVZ75VATIdRu432PTJzVAFka7ERqWNlvdQ7RkqO/jVh69r3oCYpULi+Z41hMihiSshVbC56bFL6m1i+UDzzC1SuGzZFz2z2Ga2gzW1t6XvQG2lKUApSlAKUpQClKUApSlARnEuW8PPrJEpb98eFh7Mtj+NRycpSRgCHHYtRt4ys2na2caWqyUoCunl3EnQ8Qnsd7RxKbehAuPes4+SMOTeXqYg+c7mS3sNB+Hep+lAYQwqihVAVRsALAewFZ0pQClKUB4y3FjqDXFHwWJUCBPCAoAJY2CEFQCTdQCARbyrupQEY3LeHJv0kv0jBfX9kTmKb7FtfOtsfBYVy2jXwszjc+KT4m1OpNd1KAjzwCAxiPpjIoKgXOgZchA1uPD4fQaCujD8PjRmZVALWzEd8oCj8AB8hXRSgOEcFhzM2TVnEjXLG7qAFYgm1xlW3llHlXsfBYVBAjUXKsd942zr7ANcgbAk120oCNPLmHsq9JbIAFFzoFYOO+tmUEX2tUiBXtKAUpSgFKUoBSlKAUpSgFKUoCD4xzUIMRFh+lJJJMkjx5SgBEIBcEswsQCN97108A5iixmGixMRIjlF1zjKdCVIIPqD79qrnOHLsmIx+El+j9aCGLELIOoqFjOqhQLsDpl1PrUVDybjhHhPpGXFCPD4mF4s48LS36RuwAcqloy9rjcX1NAXf9YE+mNhSrBhCs2clcpVnMdt75sw7ipLqC9ri/vXzKfkTFFWV1Wdhwr6KsjOus+Ym/i1AFxZzrp98xwDlN/pkk2JhBHTwhjcsrETYdGVm0N73bfuL3oCc4pzbFh8Vh8NKHU4gkRvYFMw+yxvdSdANNSaLzXEcecCqyGURdVmsAgUnLuTcm9tAPyNR3OXLb43PGEKjonpzZlGSdHWSMgXzCxXcDYkd6i05UxYxxlvbPw9sO04ZRbEO7ymQJfMFzNp3Fh70BflcG9iDbQ1HYHj6S4nEYcAgwLExa6lWE4e2WxvpkYG9qoC8hY0wMsZGGk/o1cK1nuJZ1a5kJXYFQwznxfWnTStvE+TcXIuO6MSwdeLAhUDoM30Uv1YyUuEzBgAdQba70BeuIcdWKTDoVZhiJDGrqVIDBHk11vbKjai9SLuBqSB76VSV5XkjfCtFFLlGNfFSK8kRK9SGWNgoUhVGZwcq32J3Nq7eauAyzYrDShRNBGk6SQFgt2lSyuM3hbuuuoDXF9aAk+LcyrDKsKo80zRvKI0KBskZRT8bKLkuLC+tj5UxXMipjIsIY5C8qM6sMuXLHbNfxXBFx271WuWuT54MTgmmRZujgmhea6k9UyRuts3iIVVZA1r6j1ru45wCWbiuFm6ZMEUMyMwkyHNLlIsAwawy6+9AS/LvMqYzrZEkTozPA+fL+0jtmy2JuBca1u4vx2PDmJWDPJM2SKNBdnYAsd7ABVBJYkAAVUOX4MTw7D4i+HcmfHu65T1skWIK/WOEJY5Apv6kXNrkZJhsTi5cJjwgY4WbEoqfszNh5hkWVcxsrWAYAkBhrcXFAWrhfMSTTSwENHPCFLxva+V/hdSpIdTqLg6EWNqlarPCeAOeIz4+UdMvEkEcdwTkRi7O5FxctawBNgNdTYWagFKUoBSlKAUpSgFKUoBSlKAUpSgFKUoBSlKAUpSgFKUoBSlKAUpSgPn/AOnLFOnCJSjMhLopKkrdWJuDbcHyrL9B8zPwiJ3JZmeUszEkmzkC5Op0AHyFKUBfqUpQClKUApSlAKUpQClKUB/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24075" cy="2152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62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 kinds of forces of attraction</a:t>
            </a:r>
            <a:br>
              <a:rPr lang="en-US" sz="2400" dirty="0" smtClean="0"/>
            </a:br>
            <a:r>
              <a:rPr lang="en-US" sz="2400" dirty="0" smtClean="0"/>
              <a:t>2 - intermolecular (IMF)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838200"/>
          <a:ext cx="7924800" cy="369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362200"/>
                <a:gridCol w="3276600"/>
              </a:tblGrid>
              <a:tr h="58655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</a:tr>
              <a:tr h="261385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Hydrogen 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Seen with: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HF , 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Strongest</a:t>
                      </a:r>
                      <a:r>
                        <a:rPr lang="en-US" baseline="0" dirty="0" smtClean="0"/>
                        <a:t> why?</a:t>
                      </a:r>
                    </a:p>
                    <a:p>
                      <a:r>
                        <a:rPr lang="en-US" baseline="0" dirty="0" smtClean="0"/>
                        <a:t>    Most Polar!!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weak IMF of attraction between 2 stronger polar molecules</a:t>
                      </a:r>
                      <a:r>
                        <a:rPr lang="en-US" baseline="0" dirty="0" smtClean="0"/>
                        <a:t> (Dipoles)!!!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*****</a:t>
                      </a:r>
                      <a:r>
                        <a:rPr lang="en-US" baseline="0" dirty="0" smtClean="0"/>
                        <a:t>Although weak, they are strong enough to give water it’s characteristic High B.P. and keep water in a (l) state @ room temperature!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438400" y="1905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67000" y="2438400"/>
            <a:ext cx="0" cy="381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3.gstatic.com/images?q=tbn:ANd9GcRTkMHIFgvj0n2G_95RMsTKF3tkMLE8sztHSDYOHNNcZH2DNU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0"/>
            <a:ext cx="3397647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5334000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 the alignment of the </a:t>
            </a:r>
          </a:p>
          <a:p>
            <a:r>
              <a:rPr lang="en-US" dirty="0" smtClean="0"/>
              <a:t>H (+) to the O (-) sides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38400" y="5029200"/>
            <a:ext cx="6858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62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 kinds of forces of attraction</a:t>
            </a:r>
            <a:br>
              <a:rPr lang="en-US" sz="2400" dirty="0" smtClean="0"/>
            </a:br>
            <a:r>
              <a:rPr lang="en-US" sz="2400" dirty="0" smtClean="0"/>
              <a:t>2 - intermolecular (IMF)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838200"/>
          <a:ext cx="7924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209800"/>
                <a:gridCol w="3581400"/>
              </a:tblGrid>
              <a:tr h="862237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</a:tr>
              <a:tr h="4166963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Van </a:t>
                      </a:r>
                      <a:r>
                        <a:rPr lang="en-US" baseline="0" dirty="0" err="1" smtClean="0"/>
                        <a:t>der</a:t>
                      </a:r>
                      <a:r>
                        <a:rPr lang="en-US" baseline="0" dirty="0" smtClean="0"/>
                        <a:t> Waals </a:t>
                      </a:r>
                    </a:p>
                    <a:p>
                      <a:r>
                        <a:rPr lang="en-US" baseline="0" dirty="0" smtClean="0"/>
                        <a:t>“London </a:t>
                      </a:r>
                      <a:r>
                        <a:rPr lang="en-US" baseline="0" dirty="0" err="1" smtClean="0"/>
                        <a:t>disperssion</a:t>
                      </a:r>
                      <a:r>
                        <a:rPr lang="en-US" baseline="0" dirty="0" smtClean="0"/>
                        <a:t> forces”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Seen with: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diatomics</a:t>
                      </a:r>
                      <a:r>
                        <a:rPr lang="en-US" baseline="0" dirty="0" smtClean="0"/>
                        <a:t>)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</a:t>
                      </a:r>
                      <a:r>
                        <a:rPr lang="en-US" baseline="-25000" dirty="0" smtClean="0"/>
                        <a:t>2(g)</a:t>
                      </a:r>
                      <a:r>
                        <a:rPr lang="en-US" baseline="0" dirty="0" smtClean="0"/>
                        <a:t>, Cl</a:t>
                      </a:r>
                      <a:r>
                        <a:rPr lang="en-US" baseline="-25000" dirty="0" smtClean="0"/>
                        <a:t>2 (g) </a:t>
                      </a:r>
                      <a:r>
                        <a:rPr lang="en-US" baseline="0" dirty="0" smtClean="0"/>
                        <a:t>, Br</a:t>
                      </a:r>
                      <a:r>
                        <a:rPr lang="en-US" baseline="-25000" dirty="0" smtClean="0"/>
                        <a:t>2(l)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    </a:t>
                      </a:r>
                    </a:p>
                    <a:p>
                      <a:r>
                        <a:rPr lang="en-US" b="1" baseline="0" dirty="0" smtClean="0"/>
                        <a:t>  I</a:t>
                      </a:r>
                      <a:r>
                        <a:rPr lang="en-US" b="1" baseline="-25000" dirty="0" smtClean="0"/>
                        <a:t>2(s) </a:t>
                      </a:r>
                      <a:r>
                        <a:rPr lang="en-US" baseline="0" dirty="0" smtClean="0"/>
                        <a:t>, H</a:t>
                      </a:r>
                      <a:r>
                        <a:rPr lang="en-US" baseline="-25000" dirty="0" smtClean="0"/>
                        <a:t>2(g)</a:t>
                      </a:r>
                      <a:r>
                        <a:rPr lang="en-US" baseline="0" dirty="0" smtClean="0"/>
                        <a:t>, N</a:t>
                      </a:r>
                      <a:r>
                        <a:rPr lang="en-US" baseline="-25000" dirty="0" smtClean="0"/>
                        <a:t>2(g)</a:t>
                      </a:r>
                      <a:r>
                        <a:rPr lang="en-US" baseline="0" dirty="0" smtClean="0"/>
                        <a:t>  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          And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strongest based on size (note Solid therefore it is the strongest example)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Weakest IMF of attraction</a:t>
                      </a:r>
                      <a:r>
                        <a:rPr lang="en-US" baseline="0" dirty="0" smtClean="0"/>
                        <a:t> between 2 </a:t>
                      </a:r>
                      <a:r>
                        <a:rPr lang="en-US" b="1" u="sng" baseline="0" dirty="0" smtClean="0"/>
                        <a:t>non-polar</a:t>
                      </a:r>
                      <a:r>
                        <a:rPr lang="en-US" baseline="0" dirty="0" smtClean="0"/>
                        <a:t> molecules or a very weak polar molecule (dipole-dipole)   </a:t>
                      </a:r>
                      <a:r>
                        <a:rPr lang="en-US" baseline="0" dirty="0" err="1" smtClean="0"/>
                        <a:t>HCl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Therefore, usually seen with Diatomic gases only!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Active during deposition (G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S)</a:t>
                      </a:r>
                    </a:p>
                    <a:p>
                      <a:endParaRPr lang="en-US" baseline="0" dirty="0" smtClean="0">
                        <a:sym typeface="Wingdings" pitchFamily="2" charset="2"/>
                      </a:endParaRPr>
                    </a:p>
                    <a:p>
                      <a:r>
                        <a:rPr lang="en-US" baseline="0" dirty="0" smtClean="0">
                          <a:sym typeface="Wingdings" pitchFamily="2" charset="2"/>
                        </a:rPr>
                        <a:t>Broken during Sublimation (SG)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514600" y="3124200"/>
            <a:ext cx="0" cy="838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772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waals</a:t>
            </a:r>
            <a:r>
              <a:rPr lang="en-US" dirty="0" smtClean="0"/>
              <a:t> forces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1981200" y="1143000"/>
            <a:ext cx="4191000" cy="45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Remember Ideal and Real Gases??</a:t>
            </a:r>
            <a:endParaRPr lang="en-US" sz="2000" dirty="0"/>
          </a:p>
        </p:txBody>
      </p:sp>
      <p:pic>
        <p:nvPicPr>
          <p:cNvPr id="11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990599" cy="495300"/>
          </a:xfrm>
          <a:prstGeom prst="rect">
            <a:avLst/>
          </a:prstGeom>
          <a:noFill/>
        </p:spPr>
      </p:pic>
      <p:pic>
        <p:nvPicPr>
          <p:cNvPr id="13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3810000"/>
            <a:ext cx="914400" cy="457200"/>
          </a:xfrm>
          <a:prstGeom prst="rect">
            <a:avLst/>
          </a:prstGeom>
          <a:noFill/>
        </p:spPr>
      </p:pic>
      <p:pic>
        <p:nvPicPr>
          <p:cNvPr id="16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0"/>
            <a:ext cx="990599" cy="495300"/>
          </a:xfrm>
          <a:prstGeom prst="rect">
            <a:avLst/>
          </a:prstGeom>
          <a:noFill/>
        </p:spPr>
      </p:pic>
      <p:pic>
        <p:nvPicPr>
          <p:cNvPr id="17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19800"/>
            <a:ext cx="990599" cy="495300"/>
          </a:xfrm>
          <a:prstGeom prst="rect">
            <a:avLst/>
          </a:prstGeom>
          <a:noFill/>
        </p:spPr>
      </p:pic>
      <p:pic>
        <p:nvPicPr>
          <p:cNvPr id="18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990599" cy="495300"/>
          </a:xfrm>
          <a:prstGeom prst="rect">
            <a:avLst/>
          </a:prstGeom>
          <a:noFill/>
        </p:spPr>
      </p:pic>
      <p:pic>
        <p:nvPicPr>
          <p:cNvPr id="19" name="Picture 4" descr="http://t1.gstatic.com/images?q=tbn:ANd9GcRCjimUXdEdhYLZe-BK8UU-Wb6WPlSk6lrjZAv8qA0BAyO24rI9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81200"/>
            <a:ext cx="990599" cy="4953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1295400" y="2514600"/>
            <a:ext cx="1371600" cy="1371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71600" y="4495800"/>
            <a:ext cx="12954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05400" y="2514600"/>
            <a:ext cx="1524000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05400" y="4267200"/>
            <a:ext cx="1828800" cy="1752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3810000"/>
            <a:ext cx="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175260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gas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038600"/>
            <a:ext cx="239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Act like a Real gas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95400" y="6324600"/>
            <a:ext cx="254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act like an Ideal gas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05200" y="4724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VDW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886200" y="4191000"/>
            <a:ext cx="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53200" y="28956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24600" y="472440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429000" y="2286000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        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505200" y="5486400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        P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352800" y="2286000"/>
            <a:ext cx="0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191000" y="5486400"/>
            <a:ext cx="0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429000" y="5486400"/>
            <a:ext cx="0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114800" y="2209800"/>
            <a:ext cx="0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pPr algn="ctr"/>
            <a:r>
              <a:rPr lang="en-US" dirty="0" smtClean="0"/>
              <a:t>Coordinate covalent bond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228600" y="990600"/>
            <a:ext cx="76962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bond between 2 elements where both electrons in the bond come from the same element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981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</a:p>
          <a:p>
            <a:endParaRPr lang="en-US" sz="2400" dirty="0"/>
          </a:p>
        </p:txBody>
      </p:sp>
      <p:pic>
        <p:nvPicPr>
          <p:cNvPr id="1026" name="Picture 2" descr="http://t0.gstatic.com/images?q=tbn:ANd9GcQO-d7NYrPaKJ38RTHh23zz83LMVTE5eFl1Cukxim-KMnP5ZyBY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686050" cy="1704975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NX9CMcEKpBFpc4WCdPjRMf3JF0Px22aMruaNDRVHkxVoChf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62400"/>
            <a:ext cx="4951949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6248400"/>
            <a:ext cx="421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   +    H</a:t>
            </a:r>
            <a:r>
              <a:rPr lang="en-US" baseline="30000" dirty="0" smtClean="0"/>
              <a:t>+</a:t>
            </a:r>
            <a:r>
              <a:rPr lang="en-US" dirty="0" smtClean="0"/>
              <a:t>                    </a:t>
            </a:r>
            <a:r>
              <a:rPr lang="en-US" dirty="0" smtClean="0">
                <a:sym typeface="Wingdings" pitchFamily="2" charset="2"/>
              </a:rPr>
              <a:t>        NH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baseline="30000" dirty="0" smtClean="0">
                <a:sym typeface="Wingdings" pitchFamily="2" charset="2"/>
              </a:rPr>
              <a:t>+</a:t>
            </a:r>
            <a:endParaRPr lang="en-US" dirty="0"/>
          </a:p>
        </p:txBody>
      </p:sp>
      <p:pic>
        <p:nvPicPr>
          <p:cNvPr id="1032" name="Picture 8" descr="http://www.hsc.csu.edu.au/chemistry/core/monitoring/chem944/hydron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057400"/>
            <a:ext cx="3810000" cy="1247775"/>
          </a:xfrm>
          <a:prstGeom prst="rect">
            <a:avLst/>
          </a:prstGeom>
          <a:noFill/>
        </p:spPr>
      </p:pic>
      <p:sp>
        <p:nvSpPr>
          <p:cNvPr id="11" name="Right Bracket 10"/>
          <p:cNvSpPr/>
          <p:nvPr/>
        </p:nvSpPr>
        <p:spPr>
          <a:xfrm>
            <a:off x="2819400" y="2743200"/>
            <a:ext cx="152400" cy="10668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/>
          <p:cNvSpPr/>
          <p:nvPr/>
        </p:nvSpPr>
        <p:spPr>
          <a:xfrm flipH="1">
            <a:off x="2057400" y="2743200"/>
            <a:ext cx="152400" cy="10668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71800" y="24384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 types of Bonds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3520440" cy="457200"/>
          </a:xfrm>
        </p:spPr>
        <p:txBody>
          <a:bodyPr/>
          <a:lstStyle/>
          <a:p>
            <a:r>
              <a:rPr lang="en-US" dirty="0" smtClean="0"/>
              <a:t>Covalent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91000" y="1752600"/>
            <a:ext cx="3520440" cy="457200"/>
          </a:xfrm>
        </p:spPr>
        <p:txBody>
          <a:bodyPr/>
          <a:lstStyle/>
          <a:p>
            <a:r>
              <a:rPr lang="en-US" dirty="0" smtClean="0"/>
              <a:t>Ionic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2438400"/>
            <a:ext cx="3520440" cy="4114800"/>
          </a:xfrm>
        </p:spPr>
        <p:txBody>
          <a:bodyPr/>
          <a:lstStyle/>
          <a:p>
            <a:r>
              <a:rPr lang="en-US" dirty="0" smtClean="0"/>
              <a:t> A bond between 2 elements (Nm-Nm)</a:t>
            </a:r>
          </a:p>
          <a:p>
            <a:r>
              <a:rPr lang="en-US" dirty="0" smtClean="0"/>
              <a:t>Involves the sharing of electrons</a:t>
            </a:r>
          </a:p>
          <a:p>
            <a:r>
              <a:rPr lang="en-US" dirty="0" smtClean="0"/>
              <a:t>E.N. difference &lt; 1.7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362200"/>
            <a:ext cx="3520440" cy="4114800"/>
          </a:xfrm>
        </p:spPr>
        <p:txBody>
          <a:bodyPr/>
          <a:lstStyle/>
          <a:p>
            <a:r>
              <a:rPr lang="en-US" dirty="0" smtClean="0"/>
              <a:t>Bond between 2 elements (M-Nm)</a:t>
            </a:r>
          </a:p>
          <a:p>
            <a:r>
              <a:rPr lang="en-US" dirty="0" smtClean="0"/>
              <a:t>Involves the transfer of electrons</a:t>
            </a:r>
          </a:p>
          <a:p>
            <a:r>
              <a:rPr lang="en-US" dirty="0" smtClean="0"/>
              <a:t>E.N. </a:t>
            </a:r>
            <a:r>
              <a:rPr lang="en-US" dirty="0" smtClean="0"/>
              <a:t>Difference &gt; </a:t>
            </a:r>
            <a:r>
              <a:rPr lang="en-US" dirty="0" smtClean="0"/>
              <a:t>1.7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The structure of diamond</a:t>
            </a:r>
          </a:p>
        </p:txBody>
      </p:sp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41275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Allotropes</a:t>
            </a:r>
            <a:r>
              <a:rPr lang="en-GB" dirty="0"/>
              <a:t> are different forms of the same element.</a:t>
            </a: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228600" y="4038600"/>
            <a:ext cx="42799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Each carbon atom is bonded  by covalent bonds to four other carbon atoms, creating a rigid, very strong 3D structure.</a:t>
            </a:r>
          </a:p>
        </p:txBody>
      </p:sp>
      <p:sp>
        <p:nvSpPr>
          <p:cNvPr id="974854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41719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Diamond is an allotrope of carbon, and is an example of a </a:t>
            </a:r>
            <a:r>
              <a:rPr lang="en-GB" b="1" dirty="0"/>
              <a:t>macromolecular crystal</a:t>
            </a:r>
            <a:r>
              <a:rPr lang="en-GB" dirty="0"/>
              <a:t>.</a:t>
            </a:r>
          </a:p>
        </p:txBody>
      </p:sp>
      <p:pic>
        <p:nvPicPr>
          <p:cNvPr id="974857" name="Picture 9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13" y="714375"/>
            <a:ext cx="4119562" cy="5715000"/>
          </a:xfrm>
          <a:prstGeom prst="rect">
            <a:avLst/>
          </a:prstGeom>
          <a:noFill/>
        </p:spPr>
      </p:pic>
      <p:pic>
        <p:nvPicPr>
          <p:cNvPr id="974858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3" grpId="0"/>
      <p:bldP spid="9748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Properties of diamond</a:t>
            </a:r>
          </a:p>
        </p:txBody>
      </p:sp>
      <p:pic>
        <p:nvPicPr>
          <p:cNvPr id="976904" name="Picture 8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pic>
        <p:nvPicPr>
          <p:cNvPr id="976905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976913" name="Picture 17" descr="notes_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The structure of graphite</a:t>
            </a:r>
          </a:p>
        </p:txBody>
      </p:sp>
      <p:sp>
        <p:nvSpPr>
          <p:cNvPr id="978947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6553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/>
              <a:t>Graphite</a:t>
            </a:r>
            <a:r>
              <a:rPr lang="en-GB" dirty="0"/>
              <a:t> is another allotrope of carbon. Like diamond, it is a macromolecular crystal. However, it has very different physical properties because the carbon atoms are arranged in a different way. </a:t>
            </a:r>
          </a:p>
        </p:txBody>
      </p:sp>
      <p:sp>
        <p:nvSpPr>
          <p:cNvPr id="978949" name="Text Box 5"/>
          <p:cNvSpPr txBox="1">
            <a:spLocks noChangeArrowheads="1"/>
          </p:cNvSpPr>
          <p:nvPr/>
        </p:nvSpPr>
        <p:spPr bwMode="auto">
          <a:xfrm>
            <a:off x="228600" y="3048000"/>
            <a:ext cx="40259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Each carbon atom is covalently bonded to three others in the same 2D plane, forming layers.</a:t>
            </a:r>
          </a:p>
        </p:txBody>
      </p:sp>
      <p:sp>
        <p:nvSpPr>
          <p:cNvPr id="978950" name="Text Box 6"/>
          <p:cNvSpPr txBox="1">
            <a:spLocks noChangeArrowheads="1"/>
          </p:cNvSpPr>
          <p:nvPr/>
        </p:nvSpPr>
        <p:spPr bwMode="auto">
          <a:xfrm>
            <a:off x="563563" y="4854575"/>
            <a:ext cx="43497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These layers are held weakly together by van der Waals forces, not covalent bonds.</a:t>
            </a:r>
          </a:p>
        </p:txBody>
      </p:sp>
      <p:pic>
        <p:nvPicPr>
          <p:cNvPr id="978952" name="Picture 8" descr="grap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2286000"/>
            <a:ext cx="4038600" cy="3659188"/>
          </a:xfrm>
          <a:prstGeom prst="rect">
            <a:avLst/>
          </a:prstGeom>
          <a:noFill/>
        </p:spPr>
      </p:pic>
      <p:pic>
        <p:nvPicPr>
          <p:cNvPr id="978953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9" grpId="0"/>
      <p:bldP spid="9789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Properties of graphite</a:t>
            </a:r>
          </a:p>
        </p:txBody>
      </p:sp>
      <p:pic>
        <p:nvPicPr>
          <p:cNvPr id="981000" name="Picture 8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pic>
        <p:nvPicPr>
          <p:cNvPr id="981001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Allotropes of carbon</a:t>
            </a:r>
          </a:p>
        </p:txBody>
      </p:sp>
      <p:pic>
        <p:nvPicPr>
          <p:cNvPr id="983047" name="Picture 7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pic>
        <p:nvPicPr>
          <p:cNvPr id="983048" name="Picture 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3078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Other allotropes of carbon</a:t>
            </a:r>
          </a:p>
        </p:txBody>
      </p:sp>
      <p:sp>
        <p:nvSpPr>
          <p:cNvPr id="1012893" name="Text Box 157"/>
          <p:cNvSpPr txBox="1">
            <a:spLocks noChangeArrowheads="1"/>
          </p:cNvSpPr>
          <p:nvPr/>
        </p:nvSpPr>
        <p:spPr bwMode="auto">
          <a:xfrm>
            <a:off x="0" y="2362200"/>
            <a:ext cx="50419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b="1" dirty="0">
                <a:solidFill>
                  <a:srgbClr val="FF6600"/>
                </a:solidFill>
              </a:rPr>
              <a:t>Buckminsterfullerene</a:t>
            </a:r>
            <a:r>
              <a:rPr lang="en-GB" b="1" dirty="0"/>
              <a:t> </a:t>
            </a:r>
            <a:r>
              <a:rPr lang="en-GB" dirty="0"/>
              <a:t>is one type of fullerene. It contains 60 carbon atoms, each of which is bonded to three others by two single bonds and one double bond.</a:t>
            </a:r>
          </a:p>
        </p:txBody>
      </p:sp>
      <p:sp>
        <p:nvSpPr>
          <p:cNvPr id="1012894" name="Text Box 158"/>
          <p:cNvSpPr txBox="1">
            <a:spLocks noChangeArrowheads="1"/>
          </p:cNvSpPr>
          <p:nvPr/>
        </p:nvSpPr>
        <p:spPr bwMode="auto">
          <a:xfrm>
            <a:off x="3889375" y="3844925"/>
            <a:ext cx="4943475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rgbClr val="FF6600"/>
                </a:solidFill>
              </a:rPr>
              <a:t>Carbon nanotubes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/>
              <a:t>are another type of fullerene. They are cylindrical carbon molecules. They have many potential applications, such as transporting drugs around the body and as components in electrical transistors. </a:t>
            </a:r>
            <a:endParaRPr lang="en-GB" b="1"/>
          </a:p>
        </p:txBody>
      </p:sp>
      <p:pic>
        <p:nvPicPr>
          <p:cNvPr id="1012896" name="Picture 160" descr="buckminsterfuller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1368425"/>
            <a:ext cx="2355850" cy="2374900"/>
          </a:xfrm>
          <a:prstGeom prst="rect">
            <a:avLst/>
          </a:prstGeom>
          <a:noFill/>
        </p:spPr>
      </p:pic>
      <p:pic>
        <p:nvPicPr>
          <p:cNvPr id="1012897" name="Picture 161" descr="nanotub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1152525" y="3590925"/>
            <a:ext cx="2176463" cy="3189288"/>
          </a:xfrm>
          <a:prstGeom prst="rect">
            <a:avLst/>
          </a:prstGeom>
          <a:noFill/>
        </p:spPr>
      </p:pic>
      <p:pic>
        <p:nvPicPr>
          <p:cNvPr id="1012898" name="Picture 162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sp>
        <p:nvSpPr>
          <p:cNvPr id="1012900" name="Text Box 164"/>
          <p:cNvSpPr txBox="1">
            <a:spLocks noChangeArrowheads="1"/>
          </p:cNvSpPr>
          <p:nvPr/>
        </p:nvSpPr>
        <p:spPr bwMode="auto">
          <a:xfrm>
            <a:off x="152400" y="1447800"/>
            <a:ext cx="7810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Another class of carbon compounds are the </a:t>
            </a:r>
            <a:r>
              <a:rPr lang="en-GB" b="1" dirty="0">
                <a:solidFill>
                  <a:srgbClr val="FF6600"/>
                </a:solidFill>
              </a:rPr>
              <a:t>fullerenes</a:t>
            </a:r>
            <a:r>
              <a:rPr lang="en-GB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1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893" grpId="0"/>
      <p:bldP spid="10128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101" name="Picture 13" descr="iod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1968500"/>
            <a:ext cx="3054350" cy="3978275"/>
          </a:xfrm>
          <a:prstGeom prst="rect">
            <a:avLst/>
          </a:prstGeom>
          <a:noFill/>
        </p:spPr>
      </p:pic>
      <p:sp>
        <p:nvSpPr>
          <p:cNvPr id="985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The structure of iodine</a:t>
            </a:r>
          </a:p>
        </p:txBody>
      </p:sp>
      <p:sp>
        <p:nvSpPr>
          <p:cNvPr id="985091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4648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/>
              <a:t>Solid iodine has a molecular structure consisting of a regular arrangement of iodine molecules (I</a:t>
            </a:r>
            <a:r>
              <a:rPr lang="en-GB" baseline="-25000" dirty="0"/>
              <a:t>2</a:t>
            </a:r>
            <a:r>
              <a:rPr lang="en-GB" dirty="0"/>
              <a:t>) held in place by van </a:t>
            </a:r>
            <a:r>
              <a:rPr lang="en-GB" dirty="0" err="1"/>
              <a:t>der</a:t>
            </a:r>
            <a:r>
              <a:rPr lang="en-GB" dirty="0"/>
              <a:t> Waals forces. </a:t>
            </a:r>
          </a:p>
        </p:txBody>
      </p:sp>
      <p:sp>
        <p:nvSpPr>
          <p:cNvPr id="985093" name="Text Box 5"/>
          <p:cNvSpPr txBox="1">
            <a:spLocks noChangeArrowheads="1"/>
          </p:cNvSpPr>
          <p:nvPr/>
        </p:nvSpPr>
        <p:spPr bwMode="auto">
          <a:xfrm>
            <a:off x="457200" y="3276600"/>
            <a:ext cx="3960812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melting point of iodine is low (387</a:t>
            </a:r>
            <a:r>
              <a:rPr lang="en-GB" sz="1000" dirty="0"/>
              <a:t> </a:t>
            </a:r>
            <a:r>
              <a:rPr lang="en-GB" dirty="0"/>
              <a:t>K) compared to that of diamond, because less energy is required to break van </a:t>
            </a:r>
            <a:r>
              <a:rPr lang="en-GB" dirty="0" err="1"/>
              <a:t>der</a:t>
            </a:r>
            <a:r>
              <a:rPr lang="en-GB" dirty="0"/>
              <a:t> Waals forces than covalent bonds. </a:t>
            </a:r>
          </a:p>
        </p:txBody>
      </p:sp>
      <p:pic>
        <p:nvPicPr>
          <p:cNvPr id="985100" name="Picture 12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148" name="Picture 12" descr="hbond_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50" y="1008063"/>
            <a:ext cx="3384550" cy="3611562"/>
          </a:xfrm>
          <a:prstGeom prst="rect">
            <a:avLst/>
          </a:prstGeom>
          <a:noFill/>
        </p:spPr>
      </p:pic>
      <p:sp>
        <p:nvSpPr>
          <p:cNvPr id="987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The structure of ice</a:t>
            </a:r>
          </a:p>
        </p:txBody>
      </p:sp>
      <p:sp>
        <p:nvSpPr>
          <p:cNvPr id="987139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4532312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In ice, water molecules form four hydrogen bonds with </a:t>
            </a:r>
            <a:r>
              <a:rPr lang="en-US" dirty="0"/>
              <a:t>neighboring</a:t>
            </a:r>
            <a:r>
              <a:rPr lang="en-GB" dirty="0"/>
              <a:t> water molecules, creating a repeating tetrahedral structure.</a:t>
            </a:r>
          </a:p>
        </p:txBody>
      </p:sp>
      <p:sp>
        <p:nvSpPr>
          <p:cNvPr id="987140" name="Text Box 4"/>
          <p:cNvSpPr txBox="1">
            <a:spLocks noChangeArrowheads="1"/>
          </p:cNvSpPr>
          <p:nvPr/>
        </p:nvSpPr>
        <p:spPr bwMode="auto">
          <a:xfrm>
            <a:off x="565150" y="3030538"/>
            <a:ext cx="4764088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Usually a solid is more dense than the same material in its liquid phase. However, cold water (around 4</a:t>
            </a:r>
            <a:r>
              <a:rPr lang="en-GB" sz="1000"/>
              <a:t> </a:t>
            </a:r>
            <a:r>
              <a:rPr lang="en-US">
                <a:cs typeface="Arial" charset="0"/>
              </a:rPr>
              <a:t>°</a:t>
            </a:r>
            <a:r>
              <a:rPr lang="en-US"/>
              <a:t>C) is denser than ice.</a:t>
            </a:r>
            <a:endParaRPr lang="en-GB"/>
          </a:p>
        </p:txBody>
      </p:sp>
      <p:sp>
        <p:nvSpPr>
          <p:cNvPr id="987143" name="Text Box 7"/>
          <p:cNvSpPr txBox="1">
            <a:spLocks noChangeArrowheads="1"/>
          </p:cNvSpPr>
          <p:nvPr/>
        </p:nvSpPr>
        <p:spPr bwMode="auto">
          <a:xfrm>
            <a:off x="565150" y="4911725"/>
            <a:ext cx="85788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This is because not all the water molecules are hydrogen bonded, and the mean distance between molecules is less than the hydrogen bond length.</a:t>
            </a:r>
          </a:p>
        </p:txBody>
      </p:sp>
      <p:pic>
        <p:nvPicPr>
          <p:cNvPr id="987144" name="Picture 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6824663" y="3989388"/>
            <a:ext cx="15716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FF6600"/>
                </a:solidFill>
              </a:rPr>
              <a:t>hydrogen</a:t>
            </a:r>
            <a:br>
              <a:rPr lang="en-GB" b="1">
                <a:solidFill>
                  <a:srgbClr val="FF6600"/>
                </a:solidFill>
              </a:rPr>
            </a:br>
            <a:r>
              <a:rPr lang="en-GB" b="1">
                <a:solidFill>
                  <a:srgbClr val="FF6600"/>
                </a:solidFill>
              </a:rPr>
              <a:t>bond</a:t>
            </a:r>
          </a:p>
        </p:txBody>
      </p:sp>
      <p:sp>
        <p:nvSpPr>
          <p:cNvPr id="987150" name="Line 14"/>
          <p:cNvSpPr>
            <a:spLocks noChangeShapeType="1"/>
          </p:cNvSpPr>
          <p:nvPr/>
        </p:nvSpPr>
        <p:spPr bwMode="auto">
          <a:xfrm flipH="1" flipV="1">
            <a:off x="6635750" y="3189288"/>
            <a:ext cx="954088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8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0" grpId="0"/>
      <p:bldP spid="987143" grpId="0"/>
      <p:bldP spid="987149" grpId="0"/>
      <p:bldP spid="9871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Covalent crystals: true or false?</a:t>
            </a:r>
          </a:p>
        </p:txBody>
      </p:sp>
      <p:pic>
        <p:nvPicPr>
          <p:cNvPr id="989191" name="Picture 7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pic>
        <p:nvPicPr>
          <p:cNvPr id="989192" name="Picture 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4102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Bond 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352044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Covalent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91000" y="1752600"/>
            <a:ext cx="352044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Ionic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2438400"/>
            <a:ext cx="3520440" cy="4114800"/>
          </a:xfrm>
        </p:spPr>
        <p:txBody>
          <a:bodyPr/>
          <a:lstStyle/>
          <a:p>
            <a:r>
              <a:rPr lang="en-US" dirty="0" smtClean="0"/>
              <a:t>Weaker bonds</a:t>
            </a:r>
            <a:endParaRPr lang="en-US" dirty="0" smtClean="0"/>
          </a:p>
          <a:p>
            <a:r>
              <a:rPr lang="en-US" dirty="0" smtClean="0"/>
              <a:t>Low B.P., High Vapor Pressure</a:t>
            </a:r>
          </a:p>
          <a:p>
            <a:r>
              <a:rPr lang="en-US" dirty="0" smtClean="0"/>
              <a:t>Soft, Brittle</a:t>
            </a:r>
          </a:p>
          <a:p>
            <a:r>
              <a:rPr lang="en-US" dirty="0" smtClean="0"/>
              <a:t>Insoluble in water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362200"/>
            <a:ext cx="3520440" cy="4114800"/>
          </a:xfrm>
        </p:spPr>
        <p:txBody>
          <a:bodyPr/>
          <a:lstStyle/>
          <a:p>
            <a:r>
              <a:rPr lang="en-US" dirty="0" smtClean="0"/>
              <a:t>Stronger bonds</a:t>
            </a:r>
            <a:endParaRPr lang="en-US" dirty="0" smtClean="0"/>
          </a:p>
          <a:p>
            <a:r>
              <a:rPr lang="en-US" dirty="0" smtClean="0"/>
              <a:t>High B.P., Low Vapor Pressure</a:t>
            </a:r>
          </a:p>
          <a:p>
            <a:r>
              <a:rPr lang="en-US" dirty="0" smtClean="0"/>
              <a:t>Hard </a:t>
            </a:r>
          </a:p>
          <a:p>
            <a:r>
              <a:rPr lang="en-US" dirty="0" smtClean="0"/>
              <a:t>Crystals</a:t>
            </a:r>
          </a:p>
          <a:p>
            <a:r>
              <a:rPr lang="en-US" dirty="0" smtClean="0"/>
              <a:t>Soluble in water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Covalent structures</a:t>
            </a:r>
          </a:p>
        </p:txBody>
      </p:sp>
      <p:pic>
        <p:nvPicPr>
          <p:cNvPr id="991240" name="Picture 8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5126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Lewis Dots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70104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 only the valence e-, (not Kernel e-)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goal with bonding is to achieve an outer valence of 8 Val e- (like a noble gas)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***To achieve a noble gas configuration***</a:t>
            </a:r>
          </a:p>
          <a:p>
            <a:pPr marL="1463040" lvl="4" indent="-457200">
              <a:buFont typeface="+mj-lt"/>
              <a:buAutoNum type="alphaLcParenR"/>
            </a:pPr>
            <a:r>
              <a:rPr lang="en-US" sz="2400" dirty="0" smtClean="0"/>
              <a:t>(Rule of Octet)</a:t>
            </a:r>
            <a:endParaRPr lang="en-US" sz="2400" dirty="0"/>
          </a:p>
          <a:p>
            <a:pPr marL="457200" indent="-457200">
              <a:buNone/>
            </a:pPr>
            <a:r>
              <a:rPr lang="en-US" sz="3200" dirty="0" smtClean="0"/>
              <a:t>      Metals (</a:t>
            </a:r>
            <a:r>
              <a:rPr lang="en-US" sz="3200" dirty="0" err="1" smtClean="0"/>
              <a:t>Grp</a:t>
            </a:r>
            <a:r>
              <a:rPr lang="en-US" sz="3200" dirty="0" smtClean="0"/>
              <a:t> 13)     (</a:t>
            </a:r>
            <a:r>
              <a:rPr lang="en-US" sz="3200" dirty="0" err="1" smtClean="0"/>
              <a:t>Grp</a:t>
            </a:r>
            <a:r>
              <a:rPr lang="en-US" sz="3200" dirty="0" smtClean="0"/>
              <a:t> 14) NM</a:t>
            </a:r>
          </a:p>
          <a:p>
            <a:pPr marL="457200" indent="-457200">
              <a:buNone/>
            </a:pPr>
            <a:endParaRPr lang="en-US" sz="3200" dirty="0" smtClean="0"/>
          </a:p>
          <a:p>
            <a:pPr marL="457200" indent="-457200">
              <a:buNone/>
            </a:pPr>
            <a:r>
              <a:rPr lang="en-US" dirty="0" smtClean="0"/>
              <a:t>           Lose e-                            Gain e-  </a:t>
            </a:r>
          </a:p>
          <a:p>
            <a:pPr marL="457200" indent="-45720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Take on Noble Gas Configuration of the </a:t>
            </a:r>
          </a:p>
          <a:p>
            <a:pPr marL="457200" indent="-457200">
              <a:buNone/>
            </a:pPr>
            <a:r>
              <a:rPr lang="en-US" dirty="0" smtClean="0"/>
              <a:t>        Noble Gas	                  Noble Gas</a:t>
            </a:r>
          </a:p>
          <a:p>
            <a:pPr marL="457200" indent="-457200">
              <a:buNone/>
            </a:pPr>
            <a:r>
              <a:rPr lang="en-US" dirty="0" smtClean="0"/>
              <a:t>        Before it!                          After it!</a:t>
            </a:r>
          </a:p>
          <a:p>
            <a:pPr marL="457200" indent="-457200">
              <a:buNone/>
            </a:pPr>
            <a:endParaRPr lang="en-US" sz="3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71600" y="44958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4495800"/>
            <a:ext cx="2590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Lewis Dot Structures for water and carbon dioxide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Lewis Dots (Covalent)</a:t>
            </a:r>
            <a:br>
              <a:rPr lang="en-US" dirty="0" smtClean="0"/>
            </a:br>
            <a:r>
              <a:rPr lang="en-US" dirty="0" smtClean="0"/>
              <a:t>Form “True molecules”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986" name="Picture 2" descr="http://upload.wikimedia.org/wikipedia/commons/thumb/f/fa/Water-2D-flat.png/770px-Water-2D-f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1752600" cy="1366860"/>
          </a:xfrm>
          <a:prstGeom prst="rect">
            <a:avLst/>
          </a:prstGeom>
          <a:noFill/>
        </p:spPr>
      </p:pic>
      <p:pic>
        <p:nvPicPr>
          <p:cNvPr id="41988" name="Picture 4" descr="http://t0.gstatic.com/images?q=tbn:ANd9GcSQFglxYjT4FfqNPinFcGTKGvI61SplX-2gEjq8yNxyk9nsok4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2286000" cy="1619250"/>
          </a:xfrm>
          <a:prstGeom prst="rect">
            <a:avLst/>
          </a:prstGeom>
          <a:noFill/>
        </p:spPr>
      </p:pic>
      <p:pic>
        <p:nvPicPr>
          <p:cNvPr id="41990" name="Picture 6" descr="http://upload.wikimedia.org/wikipedia/commons/thumb/6/65/Carbon-dioxide-octet-dot-cross-2D.png/640px-Carbon-dioxide-octet-dot-cross-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05400"/>
            <a:ext cx="2819400" cy="1233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905000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the “Rule of H O N C”</a:t>
            </a:r>
            <a:endParaRPr lang="en-US" dirty="0"/>
          </a:p>
        </p:txBody>
      </p:sp>
      <p:pic>
        <p:nvPicPr>
          <p:cNvPr id="4098" name="Picture 2" descr="http://t2.gstatic.com/images?q=tbn:ANd9GcTVpxBTHJ1TCSgJrLzT7CPS1GIXc6cCHyWXHz-lUWnChx52c0g9Jl2gGeoD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242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Lewis Structures for </a:t>
            </a:r>
            <a:r>
              <a:rPr lang="en-US" dirty="0" err="1" smtClean="0"/>
              <a:t>hcl</a:t>
            </a:r>
            <a:r>
              <a:rPr lang="en-US" dirty="0" smtClean="0"/>
              <a:t> and methane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420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Lewis Dots (Covalent)</a:t>
            </a:r>
            <a:br>
              <a:rPr lang="en-US" dirty="0" smtClean="0"/>
            </a:br>
            <a:r>
              <a:rPr lang="en-US" dirty="0" smtClean="0"/>
              <a:t>Form “True molecules”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4" name="Picture 2" descr="http://t1.gstatic.com/images?q=tbn:ANd9GcR69E95iXXQ1Q-c0OU8gbBdhv1Zdnqh8nqtNRv5KOthcXyArK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1828800"/>
            <a:ext cx="2602524" cy="1219200"/>
          </a:xfrm>
          <a:prstGeom prst="rect">
            <a:avLst/>
          </a:prstGeom>
          <a:noFill/>
        </p:spPr>
      </p:pic>
      <p:pic>
        <p:nvPicPr>
          <p:cNvPr id="23556" name="Picture 4" descr="http://t3.gstatic.com/images?q=tbn:ANd9GcSDZUEE1mAUqgmQVsSaL8i0lajeK73eLTozA-6xFxA7nL7d3ZQ7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2362199" cy="2362200"/>
          </a:xfrm>
          <a:prstGeom prst="rect">
            <a:avLst/>
          </a:prstGeom>
          <a:noFill/>
        </p:spPr>
      </p:pic>
      <p:pic>
        <p:nvPicPr>
          <p:cNvPr id="23558" name="Picture 6" descr="http://t1.gstatic.com/images?q=tbn:ANd9GcQCS1ro6_cNC--QIT0W_Gk-8wTJfBJzb7RXAW8n0Nx1HUJfBEv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2286000" cy="2297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659</TotalTime>
  <Words>1380</Words>
  <Application>Microsoft Office PowerPoint</Application>
  <PresentationFormat>On-screen Show (4:3)</PresentationFormat>
  <Paragraphs>322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Trebuchet MS</vt:lpstr>
      <vt:lpstr>Wingdings</vt:lpstr>
      <vt:lpstr>Wingdings 2</vt:lpstr>
      <vt:lpstr>Opulent</vt:lpstr>
      <vt:lpstr>Bonding</vt:lpstr>
      <vt:lpstr>Types of bonds to start (What are we talking about?)</vt:lpstr>
      <vt:lpstr>2 types of Bonds</vt:lpstr>
      <vt:lpstr>Bond characteristics</vt:lpstr>
      <vt:lpstr>Lewis Dots</vt:lpstr>
      <vt:lpstr>Draw Lewis Dot Structures for water and carbon dioxide</vt:lpstr>
      <vt:lpstr>Lewis Dots (Covalent) Form “True molecules” </vt:lpstr>
      <vt:lpstr>Draw Lewis Structures for hcl and methane</vt:lpstr>
      <vt:lpstr>Lewis Dots (Covalent) Form “True molecules” </vt:lpstr>
      <vt:lpstr>Ionic Bonding</vt:lpstr>
      <vt:lpstr>Lewis Dots (ionic) Form “ionic compounds” </vt:lpstr>
      <vt:lpstr>Lewis Dots (ionic) Form “ionic compounds” </vt:lpstr>
      <vt:lpstr> Let’s talk polarity </vt:lpstr>
      <vt:lpstr> Let’s talk polarity in a bond </vt:lpstr>
      <vt:lpstr> Let’s talk polarity in a Molucule </vt:lpstr>
      <vt:lpstr> Let’s talk shapes  and polarity </vt:lpstr>
      <vt:lpstr>Shapes of molecules</vt:lpstr>
      <vt:lpstr>Shapes of molecules</vt:lpstr>
      <vt:lpstr>Shapes of molecules</vt:lpstr>
      <vt:lpstr>Shapes of molecules</vt:lpstr>
      <vt:lpstr>6 kinds of forces of attraction 4 - intramolecular (with-in) 2 - intermolecular (IMF)</vt:lpstr>
      <vt:lpstr>6 kinds of forces of attraction 4 - intramolecular (with-in) 2 - intermolecular (IMF)</vt:lpstr>
      <vt:lpstr>6 kinds of forces of attraction 4 - intramolecular (with-in) 2 - intermolecular (IMF)</vt:lpstr>
      <vt:lpstr>6 kinds of forces of attraction 4 - intramolecular (with-in) 2 - intermolecular (IMF)</vt:lpstr>
      <vt:lpstr>6 kinds of forces of attraction 4 - intramolecular (with-in) 2 - intermolecular (IMF)</vt:lpstr>
      <vt:lpstr>6 kinds of forces of attraction 2 - intermolecular (IMF)</vt:lpstr>
      <vt:lpstr>6 kinds of forces of attraction 2 - intermolecular (IMF)</vt:lpstr>
      <vt:lpstr>Van der waals forces</vt:lpstr>
      <vt:lpstr>Coordinate covalent bond</vt:lpstr>
      <vt:lpstr>PowerPoint Presentation</vt:lpstr>
      <vt:lpstr>The structure of diamond</vt:lpstr>
      <vt:lpstr>Properties of diamond</vt:lpstr>
      <vt:lpstr>The structure of graphite</vt:lpstr>
      <vt:lpstr>Properties of graphite</vt:lpstr>
      <vt:lpstr>Allotropes of carbon</vt:lpstr>
      <vt:lpstr>Other allotropes of carbon</vt:lpstr>
      <vt:lpstr>The structure of iodine</vt:lpstr>
      <vt:lpstr>The structure of ice</vt:lpstr>
      <vt:lpstr>Covalent crystals: true or false?</vt:lpstr>
      <vt:lpstr>Covalent structures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 and Theories</dc:title>
  <dc:creator>Steven Tringali</dc:creator>
  <cp:lastModifiedBy>Laura Pavlovich</cp:lastModifiedBy>
  <cp:revision>84</cp:revision>
  <dcterms:created xsi:type="dcterms:W3CDTF">2011-06-12T17:34:36Z</dcterms:created>
  <dcterms:modified xsi:type="dcterms:W3CDTF">2015-12-14T22:54:04Z</dcterms:modified>
</cp:coreProperties>
</file>