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handoutMasterIdLst>
    <p:handoutMasterId r:id="rId18"/>
  </p:handoutMasterIdLst>
  <p:sldIdLst>
    <p:sldId id="290" r:id="rId2"/>
    <p:sldId id="256" r:id="rId3"/>
    <p:sldId id="291" r:id="rId4"/>
    <p:sldId id="292" r:id="rId5"/>
    <p:sldId id="303" r:id="rId6"/>
    <p:sldId id="293" r:id="rId7"/>
    <p:sldId id="295" r:id="rId8"/>
    <p:sldId id="296" r:id="rId9"/>
    <p:sldId id="298" r:id="rId10"/>
    <p:sldId id="297" r:id="rId11"/>
    <p:sldId id="304" r:id="rId12"/>
    <p:sldId id="299" r:id="rId13"/>
    <p:sldId id="300" r:id="rId14"/>
    <p:sldId id="301" r:id="rId15"/>
    <p:sldId id="305" r:id="rId16"/>
    <p:sldId id="289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CD2EBB-D74D-424A-AA26-C4D3FB9566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06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DF9B26-D8A4-4DFB-98A3-439DA50A533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0C8D9A-576D-46A6-87AB-8EB1B0128CD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66E75-33EC-45E1-83FB-D15117FDA05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CEFF3-0AA9-4BAB-BFC9-DEA7CD2296F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32D01-73AB-43B3-9749-7C38C0C4EBD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7C62E-8060-405F-8A81-01812DF1B04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F276F-33F8-4820-9A1D-7256DFF626A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2B3EAC-3FE9-487D-A19D-2CE53917BE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9016AD-2717-4C54-93A5-D1E01A0C910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BAFCC-ADD0-497B-8B14-08338F543D1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F099DB-DEA4-49A2-9CAC-27153AA98F8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EED097-15D5-424C-A43D-F02ECF6CDCD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covalent bond: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Draw each molecule and then state the number of covalent bonds in each molecule.</a:t>
            </a:r>
          </a:p>
          <a:p>
            <a:pPr lvl="1"/>
            <a:r>
              <a:rPr lang="en-US" sz="2800" dirty="0" smtClean="0"/>
              <a:t>propane</a:t>
            </a:r>
            <a:br>
              <a:rPr lang="en-US" sz="2800" dirty="0" smtClean="0"/>
            </a:br>
            <a:endParaRPr lang="en-US" sz="2800" dirty="0" smtClean="0"/>
          </a:p>
          <a:p>
            <a:pPr lvl="1"/>
            <a:r>
              <a:rPr lang="en-US" sz="2800" dirty="0" err="1" smtClean="0"/>
              <a:t>ethanal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lvl="1"/>
            <a:r>
              <a:rPr lang="en-US" sz="2800" dirty="0" smtClean="0"/>
              <a:t>3-pentanone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724" y="2209800"/>
            <a:ext cx="6399276" cy="292978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bonding in an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931195"/>
              </p:ext>
            </p:extLst>
          </p:nvPr>
        </p:nvGraphicFramePr>
        <p:xfrm>
          <a:off x="457200" y="1481138"/>
          <a:ext cx="8229600" cy="453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99008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boiling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point (ºC)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IMF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chloroethane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ethanal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elationship of </a:t>
            </a:r>
            <a:r>
              <a:rPr lang="en-US" dirty="0" err="1" smtClean="0"/>
              <a:t>b.p</a:t>
            </a:r>
            <a:r>
              <a:rPr lang="en-US" dirty="0" smtClean="0"/>
              <a:t>. to IMF: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Attraction of one polar molecule to another polar molecule. </a:t>
            </a:r>
          </a:p>
          <a:p>
            <a:r>
              <a:rPr lang="en-US" dirty="0" smtClean="0"/>
              <a:t>Present in aldehydes and ketones.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Dipole-Dipole attraction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Weakest IMF</a:t>
            </a:r>
          </a:p>
          <a:p>
            <a:r>
              <a:rPr lang="en-US" dirty="0" smtClean="0"/>
              <a:t>Dispersion force </a:t>
            </a:r>
            <a:r>
              <a:rPr lang="en-US" u="sng" dirty="0" smtClean="0"/>
              <a:t>increases as size increases</a:t>
            </a:r>
          </a:p>
          <a:p>
            <a:r>
              <a:rPr lang="en-US" dirty="0" smtClean="0"/>
              <a:t>Bigger molecular size</a:t>
            </a:r>
            <a:r>
              <a:rPr lang="en-US" dirty="0" smtClean="0">
                <a:sym typeface="Wingdings" panose="05000000000000000000" pitchFamily="2" charset="2"/>
              </a:rPr>
              <a:t> higher dispersion force higher </a:t>
            </a:r>
            <a:r>
              <a:rPr lang="en-US" dirty="0" err="1" smtClean="0">
                <a:sym typeface="Wingdings" panose="05000000000000000000" pitchFamily="2" charset="2"/>
              </a:rPr>
              <a:t>b.p</a:t>
            </a:r>
            <a:r>
              <a:rPr lang="en-US" dirty="0" smtClean="0">
                <a:sym typeface="Wingdings" panose="05000000000000000000" pitchFamily="2" charset="2"/>
              </a:rPr>
              <a:t>.  likely to be a liquid at room temperature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Dispersion forces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Practice: Why is octane a liquid while propane is gas?</a:t>
            </a:r>
          </a:p>
          <a:p>
            <a:r>
              <a:rPr lang="en-US" dirty="0" smtClean="0"/>
              <a:t>Octane has a higher </a:t>
            </a:r>
            <a:r>
              <a:rPr lang="en-US" dirty="0" err="1" smtClean="0"/>
              <a:t>m.p</a:t>
            </a:r>
            <a:r>
              <a:rPr lang="en-US" dirty="0" smtClean="0"/>
              <a:t>. and </a:t>
            </a:r>
            <a:r>
              <a:rPr lang="en-US" dirty="0" err="1" smtClean="0"/>
              <a:t>b.p</a:t>
            </a:r>
            <a:r>
              <a:rPr lang="en-US" dirty="0" smtClean="0"/>
              <a:t>.,</a:t>
            </a:r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ecause </a:t>
            </a:r>
            <a:r>
              <a:rPr lang="en-US" dirty="0" smtClean="0"/>
              <a:t>octane has higher </a:t>
            </a:r>
            <a:r>
              <a:rPr lang="en-US" dirty="0" smtClean="0"/>
              <a:t>IMF.</a:t>
            </a:r>
            <a:endParaRPr lang="en-US" dirty="0" smtClean="0"/>
          </a:p>
          <a:p>
            <a:r>
              <a:rPr lang="en-US" dirty="0" smtClean="0"/>
              <a:t>Dispersion forces are higher in octane, because it is a bigger molecule.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Dispersion forces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16055"/>
              </p:ext>
            </p:extLst>
          </p:nvPr>
        </p:nvGraphicFramePr>
        <p:xfrm>
          <a:off x="457200" y="1481138"/>
          <a:ext cx="8229600" cy="453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99008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boiling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point (ºC)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IMF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dispersion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chloroethane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dispersion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ethanal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dipole-dipole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 bonding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 bonding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elationship of </a:t>
            </a:r>
            <a:r>
              <a:rPr lang="en-US" dirty="0" err="1" smtClean="0"/>
              <a:t>b.p</a:t>
            </a:r>
            <a:r>
              <a:rPr lang="en-US" dirty="0" smtClean="0"/>
              <a:t>. to IMF: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91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End of IMF's!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Intermolecular Forces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Sneak preview during organic unit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of attraction from one molecule to another.</a:t>
            </a:r>
          </a:p>
          <a:p>
            <a:r>
              <a:rPr lang="en-US" dirty="0" smtClean="0"/>
              <a:t>These are not the covalent bonds </a:t>
            </a:r>
            <a:r>
              <a:rPr lang="en-US" dirty="0"/>
              <a:t>that </a:t>
            </a:r>
            <a:r>
              <a:rPr lang="en-US" dirty="0" smtClean="0"/>
              <a:t>hold </a:t>
            </a:r>
            <a:r>
              <a:rPr lang="en-US" dirty="0"/>
              <a:t>the molecule </a:t>
            </a:r>
            <a:r>
              <a:rPr lang="en-US" dirty="0" smtClean="0"/>
              <a:t>together – they are </a:t>
            </a:r>
            <a:r>
              <a:rPr lang="en-US" u="sng" dirty="0" smtClean="0"/>
              <a:t>outside</a:t>
            </a:r>
            <a:r>
              <a:rPr lang="en-US" dirty="0" smtClean="0"/>
              <a:t> the molecule.</a:t>
            </a:r>
          </a:p>
          <a:p>
            <a:r>
              <a:rPr lang="en-US" dirty="0" smtClean="0"/>
              <a:t>Gases do NOT have strong IMF. That is why the molecules whiz around and fill up the whole container.</a:t>
            </a:r>
          </a:p>
          <a:p>
            <a:r>
              <a:rPr lang="en-US" dirty="0" smtClean="0"/>
              <a:t>Solids have the strongest IMF.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Intermolecular forces	(IMF)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Boiling point (</a:t>
            </a:r>
            <a:r>
              <a:rPr lang="en-US" dirty="0" err="1" smtClean="0"/>
              <a:t>b.p</a:t>
            </a:r>
            <a:r>
              <a:rPr lang="en-US" dirty="0" smtClean="0"/>
              <a:t>.) </a:t>
            </a:r>
            <a:r>
              <a:rPr lang="en-US" dirty="0" smtClean="0">
                <a:sym typeface="Wingdings" panose="05000000000000000000" pitchFamily="2" charset="2"/>
              </a:rPr>
              <a:t> the temperature of the phase change from liquid to vapor (gas)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B.P. is also the temperature of the transition from gas to liquid</a:t>
            </a:r>
          </a:p>
          <a:p>
            <a:r>
              <a:rPr lang="en-US" dirty="0" smtClean="0"/>
              <a:t>Melting point (</a:t>
            </a:r>
            <a:r>
              <a:rPr lang="en-US" dirty="0" err="1" smtClean="0"/>
              <a:t>m.p</a:t>
            </a:r>
            <a:r>
              <a:rPr lang="en-US" dirty="0" smtClean="0"/>
              <a:t>.) </a:t>
            </a:r>
            <a:r>
              <a:rPr lang="en-US" dirty="0" smtClean="0">
                <a:sym typeface="Wingdings" panose="05000000000000000000" pitchFamily="2" charset="2"/>
              </a:rPr>
              <a:t> the temperature of the phase change from solid to liquid or from liquid to solid</a:t>
            </a:r>
            <a:endParaRPr lang="en-US" dirty="0" smtClean="0"/>
          </a:p>
          <a:p>
            <a:r>
              <a:rPr lang="en-US" dirty="0" err="1" smtClean="0"/>
              <a:t>M.p</a:t>
            </a:r>
            <a:r>
              <a:rPr lang="en-US" dirty="0" smtClean="0"/>
              <a:t>. </a:t>
            </a:r>
            <a:r>
              <a:rPr lang="en-US" dirty="0" smtClean="0"/>
              <a:t>and </a:t>
            </a:r>
            <a:r>
              <a:rPr lang="en-US" dirty="0" err="1" smtClean="0"/>
              <a:t>b.p</a:t>
            </a:r>
            <a:r>
              <a:rPr lang="en-US" dirty="0" smtClean="0"/>
              <a:t>. are </a:t>
            </a:r>
            <a:r>
              <a:rPr lang="en-US" dirty="0" smtClean="0"/>
              <a:t>related</a:t>
            </a:r>
            <a:r>
              <a:rPr lang="en-US" dirty="0" smtClean="0"/>
              <a:t>. If the </a:t>
            </a:r>
            <a:r>
              <a:rPr lang="en-US" dirty="0" err="1" smtClean="0"/>
              <a:t>m.p</a:t>
            </a:r>
            <a:r>
              <a:rPr lang="en-US" dirty="0" smtClean="0"/>
              <a:t>. is low, the </a:t>
            </a:r>
            <a:r>
              <a:rPr lang="en-US" dirty="0" err="1" smtClean="0"/>
              <a:t>b.p</a:t>
            </a:r>
            <a:r>
              <a:rPr lang="en-US" dirty="0" smtClean="0"/>
              <a:t>. will also be low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Melting Point and Boiling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1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182177"/>
              </p:ext>
            </p:extLst>
          </p:nvPr>
        </p:nvGraphicFramePr>
        <p:xfrm>
          <a:off x="457200" y="1481138"/>
          <a:ext cx="8229600" cy="453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99008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structural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leave this column blank for now</a:t>
                      </a:r>
                      <a:endParaRPr lang="en-US" dirty="0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chloroethane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ethanal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ethanoic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Now. Copy and complete. Make this a full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7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Hydrogen bonding</a:t>
            </a:r>
          </a:p>
          <a:p>
            <a:r>
              <a:rPr lang="en-US" dirty="0" smtClean="0"/>
              <a:t>Dipole-dipole attraction	</a:t>
            </a:r>
          </a:p>
          <a:p>
            <a:r>
              <a:rPr lang="en-US" dirty="0" smtClean="0"/>
              <a:t>Dispersion forces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IMF's listed from strongest to weakest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8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Strongest IMF</a:t>
            </a:r>
          </a:p>
          <a:p>
            <a:r>
              <a:rPr lang="en-US" dirty="0" smtClean="0"/>
              <a:t>NOT a bond</a:t>
            </a:r>
          </a:p>
          <a:p>
            <a:r>
              <a:rPr lang="en-US" dirty="0" smtClean="0"/>
              <a:t>The hydrogen of one molecule is attracted to the N, O, or F atom on another molecule.</a:t>
            </a:r>
          </a:p>
          <a:p>
            <a:r>
              <a:rPr lang="en-US" dirty="0" smtClean="0"/>
              <a:t>Practice: draw 2 water molecules and show the H bonding</a:t>
            </a:r>
          </a:p>
          <a:p>
            <a:r>
              <a:rPr lang="en-US" dirty="0" smtClean="0"/>
              <a:t>Practice: draw 2 ethanol molecules and show the H bonding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Hydrogen bonding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5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025" y="2353469"/>
            <a:ext cx="4171950" cy="27813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bonding in an alcohol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Practice: draw 2 ethanoic acid molecules and show the H bonding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bonding</a:t>
            </a:r>
          </a:p>
        </p:txBody>
      </p:sp>
    </p:spTree>
    <p:extLst>
      <p:ext uri="{BB962C8B-B14F-4D97-AF65-F5344CB8AC3E}">
        <p14:creationId xmlns:p14="http://schemas.microsoft.com/office/powerpoint/2010/main" val="30224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7001</TotalTime>
  <Words>415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Do now:</vt:lpstr>
      <vt:lpstr>Intermolecular Forces</vt:lpstr>
      <vt:lpstr>Intermolecular forces (IMF)</vt:lpstr>
      <vt:lpstr>Melting Point and Boiling Point</vt:lpstr>
      <vt:lpstr>Do Now. Copy and complete. Make this a full page.</vt:lpstr>
      <vt:lpstr>IMF's listed from strongest to weakest</vt:lpstr>
      <vt:lpstr>Hydrogen bonding</vt:lpstr>
      <vt:lpstr>H bonding in an alcohol</vt:lpstr>
      <vt:lpstr>Hydrogen bonding</vt:lpstr>
      <vt:lpstr>H bonding in an acid</vt:lpstr>
      <vt:lpstr>Relationship of b.p. to IMF:</vt:lpstr>
      <vt:lpstr>Dipole-Dipole attraction</vt:lpstr>
      <vt:lpstr>Dispersion forces</vt:lpstr>
      <vt:lpstr>Dispersion forces</vt:lpstr>
      <vt:lpstr>Relationship of b.p. to IMF:</vt:lpstr>
      <vt:lpstr>The End of IMF's!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Laura Pavlovich</cp:lastModifiedBy>
  <cp:revision>97</cp:revision>
  <dcterms:created xsi:type="dcterms:W3CDTF">2015-09-23T09:21:58Z</dcterms:created>
  <dcterms:modified xsi:type="dcterms:W3CDTF">2015-12-01T15:17:41Z</dcterms:modified>
</cp:coreProperties>
</file>